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72" r:id="rId2"/>
  </p:sldMasterIdLst>
  <p:notesMasterIdLst>
    <p:notesMasterId r:id="rId3"/>
  </p:notesMasterIdLst>
  <p:sldIdLst>
    <p:sldId id="28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6"/>
    <p:restoredTop sz="94660"/>
  </p:normalViewPr>
  <p:slideViewPr>
    <p:cSldViewPr>
      <p:cViewPr varScale="0">
        <p:scale>
          <a:sx n="100" d="100"/>
          <a:sy n="100" d="100"/>
        </p:scale>
        <p:origin x="-1650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4" name="四角形 306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5" name="四角形 307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6" name="四角形 308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652803"/>
            <a:ext cx="82296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3092963"/>
            <a:ext cx="82296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7A10-71B5-464D-8B4E-CF08F023D437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736813"/>
            <a:ext cx="82296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7655-6CDB-4728-A58E-7C556BEE10BA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278F-285E-4C74-91DF-7C5F4FA4BC24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36813"/>
            <a:ext cx="8229600" cy="428134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142827-1D42-4C04-9AD3-B45ECD5929DD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948947"/>
            <a:ext cx="8229600" cy="105611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84749"/>
            <a:ext cx="82296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1B61-4329-480C-955D-E23C8978A7F0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36815"/>
            <a:ext cx="3970784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736815"/>
            <a:ext cx="4006788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E3B-53D0-4BE1-80E3-782EB98D21A3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97078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70784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535113"/>
            <a:ext cx="397078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970784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597F-C9DA-4B06-B4B1-C537D8F042BA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E45-512D-43FD-9F98-4DF5B70647D7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EBCD-383F-43B4-8258-9BBBC860E2FB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73049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73052"/>
            <a:ext cx="4727438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700808"/>
            <a:ext cx="3008312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1792-DCE6-4FD2-B793-BCDBBBEAE07E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689140"/>
            <a:ext cx="5486400" cy="56674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212644"/>
            <a:ext cx="54864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01209"/>
            <a:ext cx="5486400" cy="6720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A1B44-5B38-4545-96D6-8894EAC7EED0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6237312"/>
            <a:ext cx="410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736813"/>
            <a:ext cx="8229600" cy="4281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1882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AA24BA6B-9EBF-4F1B-A5F4-A08ED8606074}" type="datetime1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6237312"/>
            <a:ext cx="1918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図形 311"/>
          <p:cNvSpPr/>
          <p:nvPr/>
        </p:nvSpPr>
        <p:spPr>
          <a:xfrm>
            <a:off x="180975" y="693689"/>
            <a:ext cx="8783801" cy="5799110"/>
          </a:xfrm>
          <a:prstGeom prst="roundRect">
            <a:avLst>
              <a:gd name="adj" fmla="val 4923"/>
            </a:avLst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8" name="図形 294"/>
          <p:cNvSpPr/>
          <p:nvPr/>
        </p:nvSpPr>
        <p:spPr>
          <a:xfrm>
            <a:off x="2777714" y="959560"/>
            <a:ext cx="3779994" cy="3046908"/>
          </a:xfrm>
          <a:prstGeom prst="roundRect">
            <a:avLst>
              <a:gd name="adj" fmla="val 9091"/>
            </a:avLst>
          </a:prstGeom>
          <a:solidFill>
            <a:schemeClr val="accent1">
              <a:lumMod val="20000"/>
              <a:lumOff val="80000"/>
              <a:alpha val="85000"/>
            </a:schemeClr>
          </a:solidFill>
          <a:ln w="254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9" name="四角形 297"/>
          <p:cNvSpPr/>
          <p:nvPr/>
        </p:nvSpPr>
        <p:spPr>
          <a:xfrm>
            <a:off x="3079581" y="1164284"/>
            <a:ext cx="3172345" cy="53025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b="1">
                <a:solidFill>
                  <a:schemeClr val="tx1"/>
                </a:solidFill>
                <a:latin typeface="游ゴシック"/>
                <a:ea typeface="游ゴシック"/>
              </a:rPr>
              <a:t>ASD</a:t>
            </a:r>
            <a:endParaRPr lang="ja-JP" altLang="en-US" b="1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algn="ctr">
              <a:defRPr lang="ja-JP" altLang="en-US"/>
            </a:pPr>
            <a:r>
              <a:rPr lang="ja-JP" altLang="en-US" b="1">
                <a:solidFill>
                  <a:schemeClr val="tx1"/>
                </a:solidFill>
                <a:latin typeface="游ゴシック"/>
                <a:ea typeface="游ゴシック"/>
              </a:rPr>
              <a:t>自閉スペクトラム症　</a:t>
            </a:r>
            <a:endParaRPr lang="ja-JP" altLang="en-US" b="1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0" name="図形 303"/>
          <p:cNvSpPr/>
          <p:nvPr/>
        </p:nvSpPr>
        <p:spPr>
          <a:xfrm>
            <a:off x="4212000" y="3161592"/>
            <a:ext cx="3777234" cy="3048750"/>
          </a:xfrm>
          <a:prstGeom prst="roundRect">
            <a:avLst>
              <a:gd name="adj" fmla="val 10042"/>
            </a:avLst>
          </a:prstGeom>
          <a:solidFill>
            <a:srgbClr val="FFA6A6">
              <a:alpha val="85000"/>
            </a:srgbClr>
          </a:solidFill>
          <a:ln w="25400" cap="flat" cmpd="sng" algn="ctr">
            <a:solidFill>
              <a:srgbClr val="E78B8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1" name="四角形 304"/>
          <p:cNvSpPr/>
          <p:nvPr/>
        </p:nvSpPr>
        <p:spPr>
          <a:xfrm>
            <a:off x="4667615" y="4237992"/>
            <a:ext cx="3070775" cy="636961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ＡＤＨＤ</a:t>
            </a:r>
            <a:endParaRPr lang="ja-JP" altLang="en-US" b="1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algn="ctr">
              <a:defRPr lang="ja-JP" altLang="en-US"/>
            </a:pP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注意</a:t>
            </a: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欠如</a:t>
            </a: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・</a:t>
            </a: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多動症</a:t>
            </a:r>
            <a:endParaRPr lang="ja-JP" altLang="en-US" sz="2000" b="1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2" name="四角形 305"/>
          <p:cNvSpPr/>
          <p:nvPr/>
        </p:nvSpPr>
        <p:spPr>
          <a:xfrm>
            <a:off x="4665999" y="4942268"/>
            <a:ext cx="3218572" cy="1257261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忘れ物や失くし物が多い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気が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散りやすい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集中できない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同じ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間違いを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繰り返す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3" name="図形 306"/>
          <p:cNvSpPr/>
          <p:nvPr/>
        </p:nvSpPr>
        <p:spPr>
          <a:xfrm>
            <a:off x="803434" y="3161592"/>
            <a:ext cx="3769443" cy="3041197"/>
          </a:xfrm>
          <a:prstGeom prst="roundRect">
            <a:avLst>
              <a:gd name="adj" fmla="val 8036"/>
            </a:avLst>
          </a:prstGeom>
          <a:solidFill>
            <a:srgbClr val="BF92E1">
              <a:alpha val="85000"/>
            </a:srgbClr>
          </a:solidFill>
          <a:ln w="25400" cap="flat" cmpd="sng" algn="ctr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4" name="四角形 307"/>
          <p:cNvSpPr/>
          <p:nvPr/>
        </p:nvSpPr>
        <p:spPr>
          <a:xfrm>
            <a:off x="1040907" y="4237990"/>
            <a:ext cx="3166078" cy="63885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ＬＤ／SLD</a:t>
            </a:r>
            <a:endParaRPr lang="ja-JP" altLang="en-US" b="1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algn="ctr">
              <a:defRPr lang="ja-JP" altLang="en-US"/>
            </a:pP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学習</a:t>
            </a: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障害</a:t>
            </a: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／</a:t>
            </a: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限局性</a:t>
            </a:r>
            <a:r>
              <a:rPr lang="ja-JP" altLang="en-US" sz="2000" b="1">
                <a:solidFill>
                  <a:schemeClr val="tx1"/>
                </a:solidFill>
                <a:latin typeface="游ゴシック"/>
                <a:ea typeface="游ゴシック"/>
              </a:rPr>
              <a:t>学習症</a:t>
            </a:r>
            <a:endParaRPr lang="ja-JP" altLang="en-US" sz="2000" b="1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5" name="四角形 308"/>
          <p:cNvSpPr/>
          <p:nvPr/>
        </p:nvSpPr>
        <p:spPr>
          <a:xfrm>
            <a:off x="1044000" y="4938558"/>
            <a:ext cx="3018043" cy="981246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読み、書き、計算が不得意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結果を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予測することが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難しい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6" name="四角形 309"/>
          <p:cNvSpPr/>
          <p:nvPr/>
        </p:nvSpPr>
        <p:spPr>
          <a:xfrm>
            <a:off x="2553022" y="6492579"/>
            <a:ext cx="6166461" cy="363576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anchor="ctr"/>
          <a:p>
            <a:pPr marL="0" indent="0" algn="l">
              <a:buNone/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游ゴシック"/>
                <a:ea typeface="游ゴシック"/>
              </a:rPr>
              <a:t>※このほか、トゥレット症候群や吃音（症）なども</a:t>
            </a:r>
            <a:r>
              <a:rPr lang="ja-JP" altLang="en-US" sz="1200">
                <a:solidFill>
                  <a:schemeClr val="tx1"/>
                </a:solidFill>
                <a:latin typeface="游ゴシック"/>
                <a:ea typeface="游ゴシック"/>
              </a:rPr>
              <a:t>発達障害に含まれます。</a:t>
            </a:r>
            <a:endParaRPr lang="ja-JP" altLang="en-US" sz="1200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7" name="図形 310"/>
          <p:cNvSpPr/>
          <p:nvPr/>
        </p:nvSpPr>
        <p:spPr>
          <a:xfrm>
            <a:off x="321038" y="117000"/>
            <a:ext cx="3530963" cy="39067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  <a:latin typeface="游ゴシック"/>
                <a:ea typeface="游ゴシック"/>
              </a:rPr>
              <a:t>発達障害の主な種類と特性</a:t>
            </a:r>
            <a:endParaRPr lang="ja-JP" altLang="en-US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8" name="四角形 271"/>
          <p:cNvSpPr/>
          <p:nvPr/>
        </p:nvSpPr>
        <p:spPr>
          <a:xfrm>
            <a:off x="3136611" y="1850779"/>
            <a:ext cx="3191557" cy="966101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こだわりが強い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興味が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あることに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関心が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集中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marL="285750" indent="-285750" algn="l">
              <a:buFont typeface="Wingdings"/>
              <a:buChar char="l"/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対人関係や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社会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的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コミュニケーションが</a:t>
            </a:r>
            <a:r>
              <a:rPr lang="ja-JP" altLang="en-US" sz="1400">
                <a:solidFill>
                  <a:schemeClr val="tx1"/>
                </a:solidFill>
                <a:latin typeface="游ゴシック"/>
                <a:ea typeface="游ゴシック"/>
              </a:rPr>
              <a:t>困難</a:t>
            </a:r>
            <a:endParaRPr lang="ja-JP" altLang="en-US" sz="1400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  <p:sp>
        <p:nvSpPr>
          <p:cNvPr id="1119" name="楕円 301"/>
          <p:cNvSpPr/>
          <p:nvPr/>
        </p:nvSpPr>
        <p:spPr>
          <a:xfrm>
            <a:off x="6328168" y="2298919"/>
            <a:ext cx="1724298" cy="1725347"/>
          </a:xfrm>
          <a:prstGeom prst="ellipse">
            <a:avLst/>
          </a:prstGeom>
          <a:solidFill>
            <a:srgbClr val="D4F3B5"/>
          </a:solidFill>
          <a:ln w="19050" cap="flat" cmpd="sng" algn="ctr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anchor="ctr"/>
          <a:p>
            <a:pPr algn="l">
              <a:defRPr lang="ja-JP" altLang="en-US"/>
            </a:pP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20" name="四角形 302"/>
          <p:cNvSpPr/>
          <p:nvPr/>
        </p:nvSpPr>
        <p:spPr>
          <a:xfrm>
            <a:off x="6557708" y="2816880"/>
            <a:ext cx="1567723" cy="68942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  <a:latin typeface="游ゴシック"/>
                <a:ea typeface="游ゴシック"/>
              </a:rPr>
              <a:t>知的な遅れを</a:t>
            </a:r>
            <a:endParaRPr lang="ja-JP" altLang="en-US" sz="1400" b="1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algn="l"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  <a:latin typeface="游ゴシック"/>
                <a:ea typeface="游ゴシック"/>
              </a:rPr>
              <a:t>伴うことも</a:t>
            </a:r>
            <a:r>
              <a:rPr lang="ja-JP" altLang="en-US" sz="1400" b="1">
                <a:solidFill>
                  <a:schemeClr val="tx1"/>
                </a:solidFill>
                <a:latin typeface="游ゴシック"/>
                <a:ea typeface="游ゴシック"/>
              </a:rPr>
              <a:t>ある</a:t>
            </a:r>
            <a:endParaRPr lang="ja-JP" altLang="en-US" sz="1200" b="1">
              <a:latin typeface="游ゴシック"/>
              <a:ea typeface="游ゴシック"/>
            </a:endParaRPr>
          </a:p>
        </p:txBody>
      </p:sp>
      <p:sp>
        <p:nvSpPr>
          <p:cNvPr id="1121" name="楕円 272"/>
          <p:cNvSpPr/>
          <p:nvPr/>
        </p:nvSpPr>
        <p:spPr>
          <a:xfrm>
            <a:off x="3852000" y="2966065"/>
            <a:ext cx="1231985" cy="1211311"/>
          </a:xfrm>
          <a:prstGeom prst="ellipse">
            <a:avLst/>
          </a:prstGeom>
          <a:solidFill>
            <a:srgbClr val="D4F3B5"/>
          </a:solidFill>
          <a:ln w="19050" cap="flat" cmpd="sng" algn="ctr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anchor="ctr"/>
          <a:p>
            <a:pPr algn="l">
              <a:defRPr lang="ja-JP" altLang="en-US"/>
            </a:pPr>
            <a:endParaRPr lang="ja-JP" altLang="en-US" sz="1200">
              <a:solidFill>
                <a:schemeClr val="tx1"/>
              </a:solidFill>
            </a:endParaRPr>
          </a:p>
        </p:txBody>
      </p:sp>
      <p:sp>
        <p:nvSpPr>
          <p:cNvPr id="1122" name="四角形 273"/>
          <p:cNvSpPr/>
          <p:nvPr/>
        </p:nvSpPr>
        <p:spPr>
          <a:xfrm>
            <a:off x="3898725" y="3064115"/>
            <a:ext cx="1138536" cy="1015211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 b="1">
                <a:solidFill>
                  <a:schemeClr val="tx1"/>
                </a:solidFill>
                <a:latin typeface="游ゴシック"/>
                <a:ea typeface="游ゴシック"/>
              </a:rPr>
              <a:t>症状を併せ持っている</a:t>
            </a:r>
            <a:endParaRPr lang="ja-JP" altLang="en-US" sz="1200" b="1">
              <a:solidFill>
                <a:schemeClr val="tx1"/>
              </a:solidFill>
              <a:latin typeface="游ゴシック"/>
              <a:ea typeface="游ゴシック"/>
            </a:endParaRPr>
          </a:p>
          <a:p>
            <a:pPr algn="ctr">
              <a:defRPr lang="ja-JP" altLang="en-US"/>
            </a:pPr>
            <a:r>
              <a:rPr lang="ja-JP" altLang="en-US" sz="1200" b="1">
                <a:solidFill>
                  <a:schemeClr val="tx1"/>
                </a:solidFill>
                <a:latin typeface="游ゴシック"/>
                <a:ea typeface="游ゴシック"/>
              </a:rPr>
              <a:t>場合もある</a:t>
            </a:r>
            <a:endParaRPr lang="ja-JP" altLang="en-US" sz="1200" b="1">
              <a:solidFill>
                <a:schemeClr val="tx1"/>
              </a:solidFill>
              <a:latin typeface="游ゴシック"/>
              <a:ea typeface="游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office</Company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SYOUGAIFUKUSHI</dc:creator>
  <cp:lastModifiedBy>山本　征枝</cp:lastModifiedBy>
  <dcterms:created xsi:type="dcterms:W3CDTF">2022-10-27T04:59:51Z</dcterms:created>
  <dcterms:modified xsi:type="dcterms:W3CDTF">2024-03-05T03:07:33Z</dcterms:modified>
  <cp:revision>1032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