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Relationship Id="rId5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" saveSubsetFonts="1">
  <p:sldMasterIdLst>
    <p:sldMasterId id="2147484272" r:id="rId2"/>
  </p:sldMasterIdLst>
  <p:notesMasterIdLst>
    <p:notesMasterId r:id="rId3"/>
  </p:notesMasterIdLst>
  <p:handoutMasterIdLst>
    <p:handoutMasterId r:id="rId4"/>
  </p:handoutMasterIdLst>
  <p:sldIdLst>
    <p:sldId id="258" r:id="rId5"/>
    <p:sldId id="257" r:id="rId6"/>
  </p:sldIdLst>
  <p:sldSz cx="7560000" cy="10692000" type="custom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名前なしのセクション" id="{BEE549B8-75FB-4D03-8479-81E87F9C614F}">
          <p14:sldIdLst>
            <p14:sldId id="258"/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30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DB8FD"/>
    <a:srgbClr val="35B1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841"/>
    <p:restoredTop sz="94660"/>
  </p:normalViewPr>
  <p:slideViewPr>
    <p:cSldViewPr>
      <p:cViewPr varScale="0">
        <p:scale>
          <a:sx n="100" d="100"/>
          <a:sy n="100" d="100"/>
        </p:scale>
        <p:origin x="-3306" y="-738"/>
      </p:cViewPr>
      <p:guideLst>
        <p:guide pos="2880"/>
        <p:guide orient="horz" pos="30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presProps" Target="presProps.xml" /><Relationship Id="rId8" Type="http://schemas.openxmlformats.org/officeDocument/2006/relationships/viewProps" Target="viewProps.xml" /><Relationship Id="rId9" Type="http://schemas.openxmlformats.org/officeDocument/2006/relationships/tableStyles" Target="tableStyles.xml" /></Relationships>
</file>

<file path=ppt/handoutMasters/_rels/handoutMaster1.xml.rels><?xml version="1.0" encoding="UTF-8"?>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10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2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6495F-6063-4993-A734-166D669CB266}" type="datetimeFigureOut">
              <a:rPr kumimoji="1" lang="ja-JP" altLang="en-US" smtClean="0"/>
              <a:t>2023/7/4</a:t>
            </a:fld>
            <a:endParaRPr kumimoji="1" lang="ja-JP" altLang="en-US"/>
          </a:p>
        </p:txBody>
      </p:sp>
      <p:sp>
        <p:nvSpPr>
          <p:cNvPr id="1111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12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EFFF0-29BD-4FE4-AA32-41D1110306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2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2023/7/4</a:t>
            </a:fld>
            <a:endParaRPr kumimoji="1" lang="ja-JP" altLang="en-US"/>
          </a:p>
        </p:txBody>
      </p:sp>
      <p:sp>
        <p:nvSpPr>
          <p:cNvPr id="110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371" y="685616"/>
            <a:ext cx="2423259" cy="342955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0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0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<?xml version="1.0" encoding="UTF-8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四角形 133"/>
          <p:cNvSpPr>
            <a:spLocks noGrp="1" noRot="1" noChangeAspect="1"/>
          </p:cNvSpPr>
          <p:nvPr>
            <p:ph type="sldImg" idx="2"/>
          </p:nvPr>
        </p:nvSpPr>
        <p:spPr>
          <a:xfrm>
            <a:off x="2217371" y="685616"/>
            <a:ext cx="2423259" cy="342955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158" name="四角形 134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159" name="四角形 135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サブタイトル 2"/>
          <p:cNvSpPr>
            <a:spLocks noGrp="1"/>
          </p:cNvSpPr>
          <p:nvPr>
            <p:ph type="subTitle" idx="1"/>
          </p:nvPr>
        </p:nvSpPr>
        <p:spPr>
          <a:xfrm>
            <a:off x="1137271" y="5346001"/>
            <a:ext cx="5292001" cy="341229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3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224B-E75F-4E19-AFB1-5EC7E8594E13}" type="datetimeFigureOut">
              <a:rPr kumimoji="1" lang="ja-JP" altLang="en-US" smtClean="0"/>
              <a:t>2015/3/4</a:t>
            </a:fld>
            <a:endParaRPr kumimoji="1" lang="ja-JP" altLang="en-US"/>
          </a:p>
        </p:txBody>
      </p:sp>
      <p:sp>
        <p:nvSpPr>
          <p:cNvPr id="103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193B-3A30-410F-9CD8-6EE712D66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37" name="タイトル 8"/>
          <p:cNvSpPr>
            <a:spLocks noGrp="1"/>
          </p:cNvSpPr>
          <p:nvPr>
            <p:ph type="title"/>
          </p:nvPr>
        </p:nvSpPr>
        <p:spPr>
          <a:xfrm>
            <a:off x="386930" y="3143055"/>
            <a:ext cx="6786142" cy="1870866"/>
          </a:xfrm>
        </p:spPr>
        <p:txBody>
          <a:bodyPr/>
          <a:lstStyle>
            <a:lvl1pPr>
              <a:defRPr>
                <a:effectLst>
                  <a:glow rad="50800">
                    <a:schemeClr val="tx2">
                      <a:lumMod val="20000"/>
                      <a:lumOff val="80000"/>
                      <a:alpha val="50000"/>
                    </a:schemeClr>
                  </a:glow>
                  <a:reflection blurRad="6350" stA="34000" dist="50800" dir="5400000" sy="-100000" algn="bl" rotWithShape="0"/>
                </a:effectLst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91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9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224B-E75F-4E19-AFB1-5EC7E8594E13}" type="datetimeFigureOut">
              <a:rPr kumimoji="1" lang="ja-JP" altLang="en-US" smtClean="0"/>
              <a:t>2015/3/4</a:t>
            </a:fld>
            <a:endParaRPr kumimoji="1" lang="ja-JP" altLang="en-US"/>
          </a:p>
        </p:txBody>
      </p:sp>
      <p:sp>
        <p:nvSpPr>
          <p:cNvPr id="109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193B-3A30-410F-9CD8-6EE712D66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78000" y="428176"/>
            <a:ext cx="4977000" cy="9122851"/>
          </a:xfrm>
        </p:spPr>
        <p:txBody>
          <a:bodyPr vert="eaVert"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9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224B-E75F-4E19-AFB1-5EC7E8594E13}" type="datetimeFigureOut">
              <a:rPr kumimoji="1" lang="ja-JP" altLang="en-US" smtClean="0"/>
              <a:t>2015/3/4</a:t>
            </a:fld>
            <a:endParaRPr kumimoji="1" lang="ja-JP" altLang="en-US"/>
          </a:p>
        </p:txBody>
      </p:sp>
      <p:sp>
        <p:nvSpPr>
          <p:cNvPr id="109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193B-3A30-410F-9CD8-6EE712D66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00" name="タイトル 8"/>
          <p:cNvSpPr>
            <a:spLocks noGrp="1"/>
          </p:cNvSpPr>
          <p:nvPr>
            <p:ph type="title"/>
          </p:nvPr>
        </p:nvSpPr>
        <p:spPr>
          <a:xfrm>
            <a:off x="5774395" y="428176"/>
            <a:ext cx="1407606" cy="912285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40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41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224B-E75F-4E19-AFB1-5EC7E8594E13}" type="datetimeFigureOut">
              <a:rPr kumimoji="1" lang="ja-JP" altLang="en-US" smtClean="0"/>
              <a:t>2015/3/4</a:t>
            </a:fld>
            <a:endParaRPr kumimoji="1" lang="ja-JP" altLang="en-US"/>
          </a:p>
        </p:txBody>
      </p:sp>
      <p:sp>
        <p:nvSpPr>
          <p:cNvPr id="1042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3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193B-3A30-410F-9CD8-6EE712D66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タイトル 1"/>
          <p:cNvSpPr>
            <a:spLocks noGrp="1"/>
          </p:cNvSpPr>
          <p:nvPr>
            <p:ph type="title"/>
          </p:nvPr>
        </p:nvSpPr>
        <p:spPr>
          <a:xfrm>
            <a:off x="386930" y="3143055"/>
            <a:ext cx="6795071" cy="1870866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lang="ja-JP" altLang="en-US" sz="4800" b="1" kern="1200" dirty="0">
                <a:gradFill flip="none" rotWithShape="1">
                  <a:gsLst>
                    <a:gs pos="0">
                      <a:schemeClr val="accent4">
                        <a:lumMod val="50000"/>
                      </a:schemeClr>
                    </a:gs>
                    <a:gs pos="100000">
                      <a:schemeClr val="accent4"/>
                    </a:gs>
                  </a:gsLst>
                  <a:lin ang="16200000" scaled="1"/>
                  <a:tileRect/>
                </a:gradFill>
                <a:effectLst>
                  <a:glow rad="50800">
                    <a:schemeClr val="bg1">
                      <a:alpha val="50000"/>
                    </a:schemeClr>
                  </a:glow>
                  <a:reflection blurRad="6350" stA="34000" dist="508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46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130730" y="5346001"/>
            <a:ext cx="5239849" cy="3433777"/>
          </a:xfrm>
        </p:spPr>
        <p:txBody>
          <a:bodyPr anchor="ctr">
            <a:normAutofit/>
          </a:bodyPr>
          <a:lstStyle>
            <a:lvl1pPr marL="0" indent="0" algn="ctr">
              <a:buNone/>
              <a:defRPr kumimoji="1" lang="ja-JP" altLang="en-US" sz="2400" kern="1200" dirty="0" smtClean="0"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bg1">
                      <a:alpha val="60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4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224B-E75F-4E19-AFB1-5EC7E8594E13}" type="datetimeFigureOut">
              <a:rPr kumimoji="1" lang="ja-JP" altLang="en-US" smtClean="0"/>
              <a:t>2015/3/4</a:t>
            </a:fld>
            <a:endParaRPr kumimoji="1" lang="ja-JP" altLang="en-US"/>
          </a:p>
        </p:txBody>
      </p:sp>
      <p:sp>
        <p:nvSpPr>
          <p:cNvPr id="104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193B-3A30-410F-9CD8-6EE712D6696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52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78000" y="2494802"/>
            <a:ext cx="3339000" cy="7056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3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843000" y="2494802"/>
            <a:ext cx="3339000" cy="7056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4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224B-E75F-4E19-AFB1-5EC7E8594E13}" type="datetimeFigureOut">
              <a:rPr kumimoji="1" lang="ja-JP" altLang="en-US" smtClean="0"/>
              <a:t>2015/3/4</a:t>
            </a:fld>
            <a:endParaRPr kumimoji="1" lang="ja-JP" altLang="en-US"/>
          </a:p>
        </p:txBody>
      </p:sp>
      <p:sp>
        <p:nvSpPr>
          <p:cNvPr id="1055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6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193B-3A30-410F-9CD8-6EE712D66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59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00" y="2393326"/>
            <a:ext cx="3340313" cy="997425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kumimoji="1" lang="ja-JP" altLang="en-US" sz="2400" kern="1200" dirty="0" smtClean="0"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bg1">
                      <a:alpha val="60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60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8000" y="3390749"/>
            <a:ext cx="3340313" cy="6160276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61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40376" y="2393326"/>
            <a:ext cx="3341625" cy="997425"/>
          </a:xfrm>
        </p:spPr>
        <p:txBody>
          <a:bodyPr anchor="b">
            <a:normAutofit/>
          </a:bodyPr>
          <a:lstStyle>
            <a:lvl1pPr marL="0" indent="0" algn="l">
              <a:buNone/>
              <a:defRPr kumimoji="1" lang="ja-JP" altLang="en-US" sz="2400" kern="1200" dirty="0" smtClean="0"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bg1">
                      <a:alpha val="60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62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40376" y="3390749"/>
            <a:ext cx="3341625" cy="6160276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63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224B-E75F-4E19-AFB1-5EC7E8594E13}" type="datetimeFigureOut">
              <a:rPr kumimoji="1" lang="ja-JP" altLang="en-US" smtClean="0"/>
              <a:t>2015/3/4</a:t>
            </a:fld>
            <a:endParaRPr kumimoji="1" lang="ja-JP" altLang="en-US"/>
          </a:p>
        </p:txBody>
      </p:sp>
      <p:sp>
        <p:nvSpPr>
          <p:cNvPr id="1064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5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193B-3A30-410F-9CD8-6EE712D66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タイトル 1"/>
          <p:cNvSpPr>
            <a:spLocks noGrp="1"/>
          </p:cNvSpPr>
          <p:nvPr>
            <p:ph type="title"/>
          </p:nvPr>
        </p:nvSpPr>
        <p:spPr>
          <a:xfrm>
            <a:off x="376770" y="4223356"/>
            <a:ext cx="6804001" cy="1782000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lang="ja-JP" altLang="en-US" sz="4800" b="1" kern="1200" dirty="0">
                <a:gradFill flip="none" rotWithShape="1">
                  <a:gsLst>
                    <a:gs pos="0">
                      <a:schemeClr val="accent4">
                        <a:lumMod val="50000"/>
                      </a:schemeClr>
                    </a:gs>
                    <a:gs pos="100000">
                      <a:schemeClr val="accent4"/>
                    </a:gs>
                  </a:gsLst>
                  <a:lin ang="16200000" scaled="1"/>
                  <a:tileRect/>
                </a:gradFill>
                <a:effectLst>
                  <a:glow rad="50800">
                    <a:schemeClr val="tx2">
                      <a:lumMod val="20000"/>
                      <a:lumOff val="80000"/>
                      <a:alpha val="50000"/>
                    </a:schemeClr>
                  </a:glow>
                  <a:reflection blurRad="6350" stA="34000" dist="508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68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224B-E75F-4E19-AFB1-5EC7E8594E13}" type="datetimeFigureOut">
              <a:rPr kumimoji="1" lang="ja-JP" altLang="en-US" smtClean="0"/>
              <a:t>2015/3/4</a:t>
            </a:fld>
            <a:endParaRPr kumimoji="1" lang="ja-JP" altLang="en-US"/>
          </a:p>
        </p:txBody>
      </p:sp>
      <p:sp>
        <p:nvSpPr>
          <p:cNvPr id="1069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0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193B-3A30-410F-9CD8-6EE712D66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224B-E75F-4E19-AFB1-5EC7E8594E13}" type="datetimeFigureOut">
              <a:rPr kumimoji="1" lang="ja-JP" altLang="en-US" smtClean="0"/>
              <a:t>2015/3/4</a:t>
            </a:fld>
            <a:endParaRPr kumimoji="1" lang="ja-JP" altLang="en-US"/>
          </a:p>
        </p:txBody>
      </p:sp>
      <p:sp>
        <p:nvSpPr>
          <p:cNvPr id="107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193B-3A30-410F-9CD8-6EE712D66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タイトル 1"/>
          <p:cNvSpPr>
            <a:spLocks noGrp="1"/>
          </p:cNvSpPr>
          <p:nvPr>
            <p:ph type="title"/>
          </p:nvPr>
        </p:nvSpPr>
        <p:spPr>
          <a:xfrm>
            <a:off x="378001" y="425699"/>
            <a:ext cx="3818738" cy="1552368"/>
          </a:xfrm>
        </p:spPr>
        <p:txBody>
          <a:bodyPr anchor="ctr">
            <a:normAutofit/>
          </a:bodyPr>
          <a:lstStyle>
            <a:lvl1pPr algn="l">
              <a:defRPr sz="28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7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8000" y="2352281"/>
            <a:ext cx="6804001" cy="7198746"/>
          </a:xfrm>
        </p:spPr>
        <p:txBody>
          <a:bodyPr/>
          <a:lstStyle>
            <a:lvl1pPr>
              <a:defRPr sz="32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78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375342" y="425699"/>
            <a:ext cx="2806659" cy="1552368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79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224B-E75F-4E19-AFB1-5EC7E8594E13}" type="datetimeFigureOut">
              <a:rPr kumimoji="1" lang="ja-JP" altLang="en-US" smtClean="0"/>
              <a:t>2015/3/4</a:t>
            </a:fld>
            <a:endParaRPr kumimoji="1" lang="ja-JP" altLang="en-US"/>
          </a:p>
        </p:txBody>
      </p:sp>
      <p:sp>
        <p:nvSpPr>
          <p:cNvPr id="1080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1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193B-3A30-410F-9CD8-6EE712D66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タイトル 1"/>
          <p:cNvSpPr>
            <a:spLocks noGrp="1"/>
          </p:cNvSpPr>
          <p:nvPr>
            <p:ph type="title"/>
          </p:nvPr>
        </p:nvSpPr>
        <p:spPr>
          <a:xfrm>
            <a:off x="1481813" y="7484400"/>
            <a:ext cx="4536000" cy="883576"/>
          </a:xfrm>
        </p:spPr>
        <p:txBody>
          <a:bodyPr anchor="ctr">
            <a:noAutofit/>
          </a:bodyPr>
          <a:lstStyle>
            <a:lvl1pPr algn="ctr">
              <a:defRPr sz="24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84" name="図プレースホルダー 2"/>
          <p:cNvSpPr>
            <a:spLocks noGrp="1"/>
          </p:cNvSpPr>
          <p:nvPr>
            <p:ph type="pic" idx="1"/>
          </p:nvPr>
        </p:nvSpPr>
        <p:spPr>
          <a:xfrm>
            <a:off x="1481813" y="955350"/>
            <a:ext cx="4536000" cy="641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 dirty="0"/>
          </a:p>
        </p:txBody>
      </p:sp>
      <p:sp>
        <p:nvSpPr>
          <p:cNvPr id="1085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81813" y="8367974"/>
            <a:ext cx="4536000" cy="12548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86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224B-E75F-4E19-AFB1-5EC7E8594E13}" type="datetimeFigureOut">
              <a:rPr kumimoji="1" lang="ja-JP" altLang="en-US" smtClean="0"/>
              <a:t>2015/3/4</a:t>
            </a:fld>
            <a:endParaRPr kumimoji="1" lang="ja-JP" altLang="en-US"/>
          </a:p>
        </p:txBody>
      </p:sp>
      <p:sp>
        <p:nvSpPr>
          <p:cNvPr id="1087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8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193B-3A30-410F-9CD8-6EE712D66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5000"/>
          </a:schemeClr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正方形/長方形 6"/>
          <p:cNvSpPr/>
          <p:nvPr/>
        </p:nvSpPr>
        <p:spPr>
          <a:xfrm>
            <a:off x="-11853" y="0"/>
            <a:ext cx="7560000" cy="10692000"/>
          </a:xfrm>
          <a:prstGeom prst="rect">
            <a:avLst/>
          </a:prstGeom>
          <a:blipFill>
            <a:blip r:embed="rId12">
              <a:alphaModFix amt="7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6" name="正方形/長方形 7"/>
          <p:cNvSpPr/>
          <p:nvPr/>
        </p:nvSpPr>
        <p:spPr>
          <a:xfrm>
            <a:off x="-16569" y="930265"/>
            <a:ext cx="7560000" cy="838241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5000">
                <a:schemeClr val="bg1">
                  <a:alpha val="40000"/>
                </a:schemeClr>
              </a:gs>
              <a:gs pos="75000">
                <a:schemeClr val="bg1">
                  <a:alpha val="4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78000" y="428176"/>
            <a:ext cx="6804001" cy="178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28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00" y="2494802"/>
            <a:ext cx="6804001" cy="7056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en-US" altLang="ja-JP" dirty="0" smtClean="0"/>
          </a:p>
          <a:p>
            <a:pPr lvl="5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6 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7 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8 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9 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1029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78000" y="9909901"/>
            <a:ext cx="1764000" cy="569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fld id="{9DE7224B-E75F-4E19-AFB1-5EC7E8594E13}" type="datetimeFigureOut">
              <a:rPr lang="ja-JP" altLang="en-US" smtClean="0"/>
              <a:pPr/>
              <a:t>2015/3/4</a:t>
            </a:fld>
            <a:endParaRPr lang="ja-JP" altLang="en-US" dirty="0"/>
          </a:p>
        </p:txBody>
      </p:sp>
      <p:sp>
        <p:nvSpPr>
          <p:cNvPr id="1030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83000" y="9909901"/>
            <a:ext cx="2394000" cy="569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103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418000" y="9909901"/>
            <a:ext cx="1764000" cy="569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fld id="{5A64193B-3A30-410F-9CD8-6EE712D66964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lang="ja-JP" altLang="en-US" sz="4800" b="1" kern="1200" dirty="0" smtClean="0">
          <a:gradFill flip="none" rotWithShape="1">
            <a:gsLst>
              <a:gs pos="0">
                <a:schemeClr val="accent4">
                  <a:lumMod val="50000"/>
                </a:schemeClr>
              </a:gs>
              <a:gs pos="100000">
                <a:schemeClr val="accent4"/>
              </a:gs>
            </a:gsLst>
            <a:lin ang="16200000" scaled="1"/>
            <a:tileRect/>
          </a:gradFill>
          <a:effectLst>
            <a:glow rad="50800">
              <a:schemeClr val="tx2">
                <a:lumMod val="20000"/>
                <a:lumOff val="80000"/>
                <a:alpha val="5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60000"/>
        <a:buFont typeface="Wingdings" panose="05000000000000000000" pitchFamily="2" charset="2"/>
        <a:buChar char="u"/>
        <a:defRPr kumimoji="1"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60000"/>
        <a:buFont typeface="Wingdings" panose="05000000000000000000" pitchFamily="2" charset="2"/>
        <a:buChar char="u"/>
        <a:defRPr kumimoji="1"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50000"/>
        <a:buFont typeface="Wingdings" panose="05000000000000000000" pitchFamily="2" charset="2"/>
        <a:buChar char="u"/>
        <a:defRPr kumimoji="1"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50000"/>
        <a:buFont typeface="Wingdings" panose="05000000000000000000" pitchFamily="2" charset="2"/>
        <a:buChar char="u"/>
        <a:defRPr kumimoji="1"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066925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kumimoji="1"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6pPr>
      <a:lvl7pPr marL="2333625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kumimoji="1"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7pPr>
      <a:lvl8pPr marL="3200400" indent="-600075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kumimoji="1" sz="1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8pPr>
      <a:lvl9pPr marL="3657600" indent="-790575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kumimoji="1" sz="1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image" Target="../media/image3.jpeg" /><Relationship Id="rId3" Type="http://schemas.openxmlformats.org/officeDocument/2006/relationships/image" Target="../media/image4.png" /><Relationship Id="rId4" Type="http://schemas.openxmlformats.org/officeDocument/2006/relationships/image" Target="../media/image5.png" /><Relationship Id="rId5" Type="http://schemas.openxmlformats.org/officeDocument/2006/relationships/image" Target="../media/image6.png" /><Relationship Id="rId6" Type="http://schemas.openxmlformats.org/officeDocument/2006/relationships/image" Target="../media/image7.png" /><Relationship Id="rId7" Type="http://schemas.openxmlformats.org/officeDocument/2006/relationships/slideLayout" Target="../slideLayouts/slideLayout2.xml" /><Relationship Id="rId8" Type="http://schemas.openxmlformats.org/officeDocument/2006/relationships/notesSlide" Target="../notesSlides/notesSlide1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image" Target="../media/image8.jpeg" /><Relationship Id="rId2" Type="http://schemas.openxmlformats.org/officeDocument/2006/relationships/image" Target="../media/image7.png" /><Relationship Id="rId3" Type="http://schemas.openxmlformats.org/officeDocument/2006/relationships/slideLayout" Target="../slideLayouts/slideLayout2.xml" /><Relationship Id="rId4" Type="http://schemas.openxmlformats.org/officeDocument/2006/relationships/notesSlide" Target="../notesSlides/notesSlide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7C0"/>
        </a:solidFill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図形 56"/>
          <p:cNvSpPr/>
          <p:nvPr/>
        </p:nvSpPr>
        <p:spPr>
          <a:xfrm>
            <a:off x="124269" y="7144080"/>
            <a:ext cx="7307998" cy="250919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FFA6A6">
              <a:alpha val="40000"/>
            </a:srgb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pic>
        <p:nvPicPr>
          <p:cNvPr id="1115" name="図 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23051" y="819589"/>
            <a:ext cx="8134208" cy="4673313"/>
          </a:xfrm>
          <a:prstGeom prst="rect">
            <a:avLst/>
          </a:prstGeom>
        </p:spPr>
      </p:pic>
      <p:sp>
        <p:nvSpPr>
          <p:cNvPr id="1121" name="図形 66"/>
          <p:cNvSpPr/>
          <p:nvPr/>
        </p:nvSpPr>
        <p:spPr>
          <a:xfrm rot="10800000">
            <a:off x="4571985" y="17891"/>
            <a:ext cx="2952547" cy="350743"/>
          </a:xfrm>
          <a:prstGeom prst="homePlate">
            <a:avLst/>
          </a:prstGeom>
          <a:solidFill>
            <a:schemeClr val="bg1"/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22" name="図形 65"/>
          <p:cNvSpPr/>
          <p:nvPr/>
        </p:nvSpPr>
        <p:spPr>
          <a:xfrm rot="4560000">
            <a:off x="-616589" y="-690003"/>
            <a:ext cx="2182018" cy="181258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23" name="四角形 278"/>
          <p:cNvSpPr/>
          <p:nvPr/>
        </p:nvSpPr>
        <p:spPr>
          <a:xfrm>
            <a:off x="2117145" y="5833378"/>
            <a:ext cx="5096902" cy="120631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24" name="正方形/長方形 256"/>
          <p:cNvSpPr/>
          <p:nvPr/>
        </p:nvSpPr>
        <p:spPr>
          <a:xfrm>
            <a:off x="121523" y="9723179"/>
            <a:ext cx="7310743" cy="87868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000" spc="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100" spc="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■主催：津山圏域定住自立圏（津山市･鏡野町･勝央町･奈義町･久米南町･美咲町）</a:t>
            </a:r>
            <a:endParaRPr lang="en-US" altLang="ja-JP" sz="1100" spc="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100" spc="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100" spc="5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■共催：</a:t>
            </a:r>
            <a:r>
              <a:rPr lang="ja-JP" altLang="en-US" sz="1100" spc="5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津山市立図書館　　</a:t>
            </a:r>
            <a:r>
              <a:rPr lang="ja-JP" altLang="en-US" sz="1100" spc="5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津山</a:t>
            </a:r>
            <a:r>
              <a:rPr lang="ja-JP" altLang="en-US" sz="1100" spc="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男女共同参画センター「さん・</a:t>
            </a:r>
            <a:r>
              <a:rPr lang="ja-JP" altLang="en-US" sz="1100" spc="5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さん</a:t>
            </a:r>
            <a:r>
              <a:rPr lang="ja-JP" altLang="en-US" sz="1100" spc="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</a:t>
            </a:r>
            <a:endParaRPr lang="ja-JP" altLang="en-US" sz="1100" spc="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100" spc="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【</a:t>
            </a:r>
            <a:r>
              <a:rPr lang="ja-JP" altLang="en-US" sz="1100" spc="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お問合わせ・お申込み先</a:t>
            </a:r>
            <a:r>
              <a:rPr lang="en-US" altLang="ja-JP" sz="1100" spc="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津山市仕事・移住支援室</a:t>
            </a: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TEL：</a:t>
            </a:r>
            <a:r>
              <a:rPr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０８６８-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２４</a:t>
            </a:r>
            <a:r>
              <a:rPr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-３６３３  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FAX：</a:t>
            </a:r>
            <a:r>
              <a:rPr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０８６８-２２-９６４７　</a:t>
            </a:r>
            <a:r>
              <a:rPr lang="en-US" altLang="ja-JP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Mail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sigoto-iju@city.tsuyama.lg.jp</a:t>
            </a:r>
            <a:endParaRPr lang="ja-JP" altLang="en-US" sz="11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125" name="グループ 293"/>
          <p:cNvGrpSpPr/>
          <p:nvPr/>
        </p:nvGrpSpPr>
        <p:grpSpPr>
          <a:xfrm>
            <a:off x="5777921" y="4819906"/>
            <a:ext cx="1436126" cy="923216"/>
            <a:chOff x="5651760" y="3388437"/>
            <a:chExt cx="1944000" cy="1295519"/>
          </a:xfrm>
        </p:grpSpPr>
        <p:sp>
          <p:nvSpPr>
            <p:cNvPr id="1126" name="楕円 263"/>
            <p:cNvSpPr/>
            <p:nvPr/>
          </p:nvSpPr>
          <p:spPr>
            <a:xfrm>
              <a:off x="5976000" y="3388437"/>
              <a:ext cx="1295519" cy="129551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76200" cap="flat" cmpd="sng" algn="ctr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ja-JP" altLang="en-US"/>
              </a:pPr>
              <a:endParaRPr lang="ja-JP" altLang="en-US"/>
            </a:p>
          </p:txBody>
        </p:sp>
        <p:sp>
          <p:nvSpPr>
            <p:cNvPr id="1127" name="テキスト 264"/>
            <p:cNvSpPr txBox="1"/>
            <p:nvPr/>
          </p:nvSpPr>
          <p:spPr>
            <a:xfrm>
              <a:off x="5651760" y="3516004"/>
              <a:ext cx="1944000" cy="992100"/>
            </a:xfrm>
            <a:prstGeom prst="rect">
              <a:avLst/>
            </a:prstGeom>
            <a:ln/>
          </p:spPr>
          <p:txBody>
            <a:bodyPr>
              <a:spAutoFit/>
            </a:bodyPr>
            <a:lstStyle/>
            <a:p>
              <a:pPr algn="ctr">
                <a:defRPr lang="ja-JP" altLang="en-US"/>
              </a:pPr>
              <a:r>
                <a:rPr lang="ja-JP" altLang="en-US" sz="1400">
                  <a:solidFill>
                    <a:schemeClr val="bg1"/>
                  </a:solidFill>
                  <a:latin typeface="AR P浪漫明朝体U"/>
                  <a:ea typeface="AR P浪漫明朝体U"/>
                </a:rPr>
                <a:t>参加費</a:t>
              </a:r>
              <a:endParaRPr sz="1400">
                <a:latin typeface="AR P浪漫明朝体U"/>
                <a:ea typeface="AR P浪漫明朝体U"/>
              </a:endParaRPr>
            </a:p>
            <a:p>
              <a:pPr algn="ctr">
                <a:defRPr lang="ja-JP" altLang="en-US"/>
              </a:pPr>
              <a:r>
                <a:rPr lang="ja-JP" altLang="en-US" sz="2600">
                  <a:solidFill>
                    <a:schemeClr val="bg1"/>
                  </a:solidFill>
                  <a:latin typeface="AR P浪漫明朝体U"/>
                  <a:ea typeface="AR P浪漫明朝体U"/>
                </a:rPr>
                <a:t>無料</a:t>
              </a:r>
              <a:endParaRPr sz="2600">
                <a:latin typeface="AR P浪漫明朝体U"/>
                <a:ea typeface="AR P浪漫明朝体U"/>
              </a:endParaRPr>
            </a:p>
          </p:txBody>
        </p:sp>
      </p:grpSp>
      <p:sp>
        <p:nvSpPr>
          <p:cNvPr id="1128" name="テキスト 281"/>
          <p:cNvSpPr txBox="1"/>
          <p:nvPr/>
        </p:nvSpPr>
        <p:spPr>
          <a:xfrm>
            <a:off x="2117145" y="4915076"/>
            <a:ext cx="4621251" cy="922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lang="ja-JP" altLang="en-US"/>
            </a:pPr>
            <a:r>
              <a:rPr lang="ja-JP" altLang="en-US" sz="1300">
                <a:latin typeface="AR P浪漫明朝体U"/>
                <a:ea typeface="AR P浪漫明朝体U"/>
              </a:rPr>
              <a:t>マリッジコミュニケーション代表</a:t>
            </a:r>
            <a:endParaRPr sz="1300">
              <a:latin typeface="AR P浪漫明朝体U"/>
              <a:ea typeface="AR P浪漫明朝体U"/>
            </a:endParaRPr>
          </a:p>
          <a:p>
            <a:pPr algn="l">
              <a:defRPr lang="ja-JP" altLang="en-US"/>
            </a:pPr>
            <a:r>
              <a:rPr lang="ja-JP" altLang="en-US" sz="1300">
                <a:latin typeface="AR P浪漫明朝体U"/>
                <a:ea typeface="AR P浪漫明朝体U"/>
              </a:rPr>
              <a:t>一般社団法人かがわ結婚推進協会　代表理事</a:t>
            </a:r>
            <a:endParaRPr sz="1300">
              <a:latin typeface="AR P浪漫明朝体U"/>
              <a:ea typeface="AR P浪漫明朝体U"/>
            </a:endParaRPr>
          </a:p>
          <a:p>
            <a:pPr algn="l">
              <a:defRPr lang="ja-JP" altLang="en-US"/>
            </a:pPr>
            <a:r>
              <a:rPr lang="ja-JP" altLang="en-US" sz="2800">
                <a:latin typeface="AR P浪漫明朝体U"/>
                <a:ea typeface="AR P浪漫明朝体U"/>
              </a:rPr>
              <a:t>　脇　光雄</a:t>
            </a:r>
            <a:r>
              <a:rPr lang="ja-JP" altLang="en-US" sz="1600">
                <a:latin typeface="AR P浪漫明朝体U"/>
                <a:ea typeface="AR P浪漫明朝体U"/>
              </a:rPr>
              <a:t>　氏</a:t>
            </a:r>
            <a:endParaRPr lang="ja-JP" altLang="en-US" sz="1600"/>
          </a:p>
        </p:txBody>
      </p:sp>
      <p:sp>
        <p:nvSpPr>
          <p:cNvPr id="1129" name="テキスト 285"/>
          <p:cNvSpPr txBox="1"/>
          <p:nvPr/>
        </p:nvSpPr>
        <p:spPr>
          <a:xfrm>
            <a:off x="2138785" y="5837513"/>
            <a:ext cx="5094913" cy="1107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1" lang="ja-JP" altLang="en-US" sz="1100" dirty="0" smtClean="0">
                <a:solidFill>
                  <a:schemeClr val="tx1"/>
                </a:solidFill>
                <a:latin typeface="AR丸ゴシック体M"/>
                <a:ea typeface="AR丸ゴシック体M"/>
              </a:rPr>
              <a:t>　【講師プロフィール】</a:t>
            </a:r>
          </a:p>
          <a:p>
            <a:pPr algn="l"/>
            <a:r>
              <a:rPr kumimoji="1" lang="ja-JP" altLang="en-US" sz="1100" dirty="0" smtClean="0">
                <a:solidFill>
                  <a:schemeClr val="tx1"/>
                </a:solidFill>
                <a:latin typeface="AR丸ゴシック体M"/>
                <a:ea typeface="AR丸ゴシック体M"/>
              </a:rPr>
              <a:t>　</a:t>
            </a:r>
            <a:r>
              <a:rPr kumimoji="1" lang="ja-JP" altLang="en-US" sz="1100" dirty="0" smtClean="0">
                <a:solidFill>
                  <a:schemeClr val="tx1"/>
                </a:solidFill>
                <a:latin typeface="AR丸ゴシック体M"/>
                <a:ea typeface="AR丸ゴシック体M"/>
              </a:rPr>
              <a:t>企画した婚活パーティ参加者は10,500名以上、お見合い数約2,500</a:t>
            </a:r>
            <a:r>
              <a:rPr kumimoji="1" lang="ja-JP" altLang="en-US" sz="1100" dirty="0" smtClean="0">
                <a:solidFill>
                  <a:schemeClr val="tx1"/>
                </a:solidFill>
                <a:latin typeface="AR丸ゴシック体M"/>
                <a:ea typeface="AR丸ゴシック体M"/>
              </a:rPr>
              <a:t>組以</a:t>
            </a:r>
            <a:r>
              <a:rPr kumimoji="1" lang="ja-JP" altLang="en-US" sz="1100" dirty="0" smtClean="0">
                <a:solidFill>
                  <a:schemeClr val="tx1"/>
                </a:solidFill>
                <a:latin typeface="AR丸ゴシック体M"/>
                <a:ea typeface="AR丸ゴシック体M"/>
              </a:rPr>
              <a:t>上、　</a:t>
            </a:r>
            <a:endParaRPr kumimoji="1" lang="ja-JP" altLang="en-US" sz="1100" dirty="0" smtClean="0">
              <a:solidFill>
                <a:schemeClr val="tx1"/>
              </a:solidFill>
              <a:latin typeface="AR丸ゴシック体M"/>
              <a:ea typeface="AR丸ゴシック体M"/>
            </a:endParaRPr>
          </a:p>
          <a:p>
            <a:pPr algn="l"/>
            <a:r>
              <a:rPr kumimoji="1" lang="ja-JP" altLang="en-US" sz="1100" dirty="0" smtClean="0">
                <a:solidFill>
                  <a:schemeClr val="tx1"/>
                </a:solidFill>
                <a:latin typeface="AR丸ゴシック体M"/>
                <a:ea typeface="AR丸ゴシック体M"/>
              </a:rPr>
              <a:t>　</a:t>
            </a:r>
            <a:r>
              <a:rPr kumimoji="1" lang="ja-JP" altLang="en-US" sz="1100" dirty="0" smtClean="0">
                <a:solidFill>
                  <a:schemeClr val="tx1"/>
                </a:solidFill>
                <a:latin typeface="AR丸ゴシック体M"/>
                <a:ea typeface="AR丸ゴシック体M"/>
              </a:rPr>
              <a:t>成婚数200組以上の実績。また、日本結婚相談協</a:t>
            </a:r>
            <a:r>
              <a:rPr kumimoji="1" lang="ja-JP" altLang="en-US" sz="1100" dirty="0" smtClean="0">
                <a:solidFill>
                  <a:schemeClr val="tx1"/>
                </a:solidFill>
                <a:latin typeface="AR丸ゴシック体M"/>
                <a:ea typeface="AR丸ゴシック体M"/>
              </a:rPr>
              <a:t>（JBA）</a:t>
            </a:r>
            <a:r>
              <a:rPr kumimoji="1" lang="ja-JP" altLang="en-US" sz="1100" dirty="0" smtClean="0">
                <a:solidFill>
                  <a:schemeClr val="tx1"/>
                </a:solidFill>
                <a:latin typeface="AR丸ゴシック体M"/>
                <a:ea typeface="AR丸ゴシック体M"/>
              </a:rPr>
              <a:t>の全国の仲</a:t>
            </a:r>
            <a:r>
              <a:rPr kumimoji="1" lang="ja-JP" altLang="en-US" sz="1100" dirty="0" smtClean="0">
                <a:solidFill>
                  <a:schemeClr val="tx1"/>
                </a:solidFill>
                <a:latin typeface="AR丸ゴシック体M"/>
                <a:ea typeface="AR丸ゴシック体M"/>
              </a:rPr>
              <a:t>人向けの　</a:t>
            </a:r>
            <a:endParaRPr kumimoji="1" lang="ja-JP" altLang="en-US" sz="1100" dirty="0" smtClean="0">
              <a:solidFill>
                <a:schemeClr val="tx1"/>
              </a:solidFill>
              <a:latin typeface="AR丸ゴシック体M"/>
              <a:ea typeface="AR丸ゴシック体M"/>
            </a:endParaRPr>
          </a:p>
          <a:p>
            <a:pPr algn="l"/>
            <a:r>
              <a:rPr kumimoji="1" lang="ja-JP" altLang="en-US" sz="1100" dirty="0" smtClean="0">
                <a:solidFill>
                  <a:schemeClr val="tx1"/>
                </a:solidFill>
                <a:latin typeface="AR丸ゴシック体M"/>
                <a:ea typeface="AR丸ゴシック体M"/>
              </a:rPr>
              <a:t>　</a:t>
            </a:r>
            <a:r>
              <a:rPr kumimoji="1" lang="ja-JP" altLang="en-US" sz="1100" dirty="0" smtClean="0">
                <a:solidFill>
                  <a:schemeClr val="tx1"/>
                </a:solidFill>
                <a:latin typeface="AR丸ゴシック体M"/>
                <a:ea typeface="AR丸ゴシック体M"/>
              </a:rPr>
              <a:t>講師や自治体での講演も多数。</a:t>
            </a:r>
            <a:endParaRPr kumimoji="1" lang="ja-JP" altLang="en-US" sz="1100" dirty="0" smtClean="0">
              <a:solidFill>
                <a:schemeClr val="tx1"/>
              </a:solidFill>
              <a:latin typeface="AR丸ゴシック体M"/>
              <a:ea typeface="AR丸ゴシック体M"/>
            </a:endParaRPr>
          </a:p>
          <a:p>
            <a:pPr algn="l"/>
            <a:r>
              <a:rPr kumimoji="1" lang="ja-JP" altLang="en-US" sz="1100" dirty="0" smtClean="0">
                <a:solidFill>
                  <a:schemeClr val="tx1"/>
                </a:solidFill>
                <a:latin typeface="AR丸ゴシック体M"/>
                <a:ea typeface="AR丸ゴシック体M"/>
              </a:rPr>
              <a:t>　</a:t>
            </a:r>
            <a:r>
              <a:rPr kumimoji="1" lang="ja-JP" altLang="en-US" sz="1100" dirty="0" smtClean="0">
                <a:solidFill>
                  <a:schemeClr val="tx1"/>
                </a:solidFill>
                <a:latin typeface="AR丸ゴシック体M"/>
                <a:ea typeface="AR丸ゴシック体M"/>
              </a:rPr>
              <a:t>著書には、文芸社刊「ゼロからはじめる婚活入門」、</a:t>
            </a:r>
            <a:endParaRPr kumimoji="1" lang="ja-JP" altLang="en-US" sz="1100" dirty="0" smtClean="0">
              <a:solidFill>
                <a:schemeClr val="tx1"/>
              </a:solidFill>
              <a:latin typeface="AR丸ゴシック体M"/>
              <a:ea typeface="AR丸ゴシック体M"/>
            </a:endParaRPr>
          </a:p>
          <a:p>
            <a:pPr algn="l"/>
            <a:r>
              <a:rPr kumimoji="1" lang="ja-JP" altLang="en-US" sz="1100" dirty="0" smtClean="0">
                <a:solidFill>
                  <a:schemeClr val="tx1"/>
                </a:solidFill>
                <a:latin typeface="AR丸ゴシック体M"/>
                <a:ea typeface="AR丸ゴシック体M"/>
              </a:rPr>
              <a:t>　</a:t>
            </a:r>
            <a:r>
              <a:rPr kumimoji="1" lang="ja-JP" altLang="en-US" sz="1100" dirty="0" smtClean="0">
                <a:solidFill>
                  <a:schemeClr val="tx1"/>
                </a:solidFill>
                <a:latin typeface="AR丸ゴシック体M"/>
                <a:ea typeface="AR丸ゴシック体M"/>
              </a:rPr>
              <a:t>電子書籍　縁結</a:t>
            </a:r>
            <a:r>
              <a:rPr kumimoji="1" lang="ja-JP" altLang="en-US" sz="1100" dirty="0" smtClean="0">
                <a:solidFill>
                  <a:schemeClr val="tx1"/>
                </a:solidFill>
                <a:latin typeface="AR丸ゴシック体M"/>
                <a:ea typeface="AR丸ゴシック体M"/>
              </a:rPr>
              <a:t>びのお守り「ゼロからはじめる婚活入門」がある。</a:t>
            </a:r>
            <a:endParaRPr kumimoji="1" lang="ja-JP" altLang="en-US" sz="1100" dirty="0" smtClean="0">
              <a:solidFill>
                <a:schemeClr val="tx1"/>
              </a:solidFill>
              <a:latin typeface="AR丸ゴシック体M"/>
              <a:ea typeface="AR丸ゴシック体M"/>
            </a:endParaRPr>
          </a:p>
        </p:txBody>
      </p:sp>
      <p:sp>
        <p:nvSpPr>
          <p:cNvPr id="1130" name="テキスト ボックス 287"/>
          <p:cNvSpPr txBox="1"/>
          <p:nvPr/>
        </p:nvSpPr>
        <p:spPr>
          <a:xfrm>
            <a:off x="226175" y="7362552"/>
            <a:ext cx="6987871" cy="2292042"/>
          </a:xfrm>
          <a:prstGeom prst="rect">
            <a:avLst/>
          </a:prstGeom>
          <a:noFill/>
        </p:spPr>
        <p:txBody>
          <a:bodyPr wrap="square" lIns="36000" rIns="36000" rtlCol="0" anchor="ctr" anchorCtr="0">
            <a:spAutoFit/>
          </a:bodyPr>
          <a:lstStyle/>
          <a:p>
            <a:pPr>
              <a:spcBef>
                <a:spcPts val="400"/>
              </a:spcBef>
              <a:spcAft>
                <a:spcPts val="500"/>
              </a:spcAft>
            </a:pPr>
            <a:r>
              <a:rPr kumimoji="1" lang="ja-JP" altLang="en-US" sz="1400" b="0" dirty="0" smtClean="0">
                <a:solidFill>
                  <a:schemeClr val="tx1"/>
                </a:solidFill>
                <a:latin typeface="HGPｺﾞｼｯｸE"/>
                <a:ea typeface="HGPｺﾞｼｯｸE"/>
              </a:rPr>
              <a:t>■日　時：令和５年　 　 　　 月　　  　　 日（日曜日）</a:t>
            </a:r>
            <a:endParaRPr kumimoji="1" lang="en-US" altLang="ja-JP" sz="1400" b="0" dirty="0" smtClean="0">
              <a:solidFill>
                <a:schemeClr val="tx1"/>
              </a:solidFill>
              <a:latin typeface="HGPｺﾞｼｯｸE"/>
              <a:ea typeface="HGPｺﾞｼｯｸE"/>
            </a:endParaRPr>
          </a:p>
          <a:p>
            <a:pPr>
              <a:spcBef>
                <a:spcPts val="400"/>
              </a:spcBef>
              <a:spcAft>
                <a:spcPts val="500"/>
              </a:spcAft>
            </a:pPr>
            <a:r>
              <a:rPr kumimoji="1" lang="ja-JP" altLang="en-US" sz="1400" b="0" dirty="0" smtClean="0">
                <a:solidFill>
                  <a:schemeClr val="tx1"/>
                </a:solidFill>
                <a:latin typeface="HGPｺﾞｼｯｸE"/>
                <a:ea typeface="HGPｺﾞｼｯｸE"/>
              </a:rPr>
              <a:t>■</a:t>
            </a:r>
            <a:r>
              <a:rPr kumimoji="1" lang="ja-JP" altLang="en-US" sz="1400" b="0" dirty="0" smtClean="0">
                <a:solidFill>
                  <a:schemeClr val="tx1"/>
                </a:solidFill>
                <a:latin typeface="HGPｺﾞｼｯｸE"/>
                <a:ea typeface="HGPｺﾞｼｯｸE"/>
              </a:rPr>
              <a:t>場　所</a:t>
            </a:r>
            <a:r>
              <a:rPr kumimoji="1" lang="ja-JP" altLang="en-US" sz="1400" b="0" dirty="0">
                <a:solidFill>
                  <a:schemeClr val="tx1"/>
                </a:solidFill>
                <a:latin typeface="HGPｺﾞｼｯｸE"/>
                <a:ea typeface="HGPｺﾞｼｯｸE"/>
              </a:rPr>
              <a:t>：津山市立図書館内　視聴覚室　</a:t>
            </a:r>
            <a:r>
              <a:rPr kumimoji="1" lang="ja-JP" altLang="en-US" sz="1400" b="0" dirty="0" smtClean="0">
                <a:solidFill>
                  <a:schemeClr val="tx1"/>
                </a:solidFill>
                <a:latin typeface="HGPｺﾞｼｯｸE"/>
                <a:ea typeface="HGPｺﾞｼｯｸE"/>
              </a:rPr>
              <a:t>（</a:t>
            </a:r>
            <a:r>
              <a:rPr kumimoji="1" lang="ja-JP" altLang="en-US" sz="1400" b="0" dirty="0">
                <a:solidFill>
                  <a:schemeClr val="tx1"/>
                </a:solidFill>
                <a:latin typeface="HGPｺﾞｼｯｸE"/>
                <a:ea typeface="HGPｺﾞｼｯｸE"/>
              </a:rPr>
              <a:t>津山市新魚町１７　アルネ・津山４階　）</a:t>
            </a:r>
            <a:endParaRPr kumimoji="1" lang="ja-JP" altLang="en-US" sz="1400" b="0" dirty="0" smtClean="0">
              <a:solidFill>
                <a:schemeClr val="tx1"/>
              </a:solidFill>
              <a:latin typeface="HGPｺﾞｼｯｸE"/>
              <a:ea typeface="HGPｺﾞｼｯｸE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</a:pPr>
            <a:r>
              <a:rPr kumimoji="1" lang="ja-JP" altLang="en-US" sz="1400" b="0" dirty="0" smtClean="0">
                <a:solidFill>
                  <a:schemeClr val="tx1"/>
                </a:solidFill>
                <a:latin typeface="HGPｺﾞｼｯｸE"/>
                <a:ea typeface="HGPｺﾞｼｯｸE"/>
              </a:rPr>
              <a:t>■対　象</a:t>
            </a:r>
            <a:r>
              <a:rPr kumimoji="1" lang="ja-JP" altLang="en-US" sz="1400" b="0" dirty="0">
                <a:solidFill>
                  <a:schemeClr val="tx1"/>
                </a:solidFill>
                <a:latin typeface="HGPｺﾞｼｯｸE"/>
                <a:ea typeface="HGPｺﾞｼｯｸE"/>
              </a:rPr>
              <a:t>：縁むすびサポーター等の結婚支援者や独身者の親など、結婚支援に関心ある方</a:t>
            </a:r>
            <a:endParaRPr kumimoji="1" lang="en-US" altLang="ja-JP" sz="1400" b="0" dirty="0" smtClean="0">
              <a:solidFill>
                <a:schemeClr val="tx1"/>
              </a:solidFill>
              <a:latin typeface="HGPｺﾞｼｯｸE"/>
              <a:ea typeface="HGPｺﾞｼｯｸE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</a:pPr>
            <a:r>
              <a:rPr kumimoji="1" lang="ja-JP" altLang="en-US" sz="1400" b="0" dirty="0" smtClean="0">
                <a:solidFill>
                  <a:schemeClr val="tx1"/>
                </a:solidFill>
                <a:latin typeface="HGPｺﾞｼｯｸE"/>
                <a:ea typeface="HGPｺﾞｼｯｸE"/>
              </a:rPr>
              <a:t>■定　員</a:t>
            </a:r>
            <a:r>
              <a:rPr kumimoji="1" lang="ja-JP" altLang="en-US" sz="1400" b="0" dirty="0">
                <a:solidFill>
                  <a:schemeClr val="tx1"/>
                </a:solidFill>
                <a:latin typeface="HGPｺﾞｼｯｸE"/>
                <a:ea typeface="HGPｺﾞｼｯｸE"/>
              </a:rPr>
              <a:t>：６０名</a:t>
            </a:r>
            <a:endParaRPr kumimoji="1" lang="en-US" altLang="ja-JP" sz="1400" b="0" dirty="0" smtClean="0">
              <a:solidFill>
                <a:schemeClr val="tx1"/>
              </a:solidFill>
              <a:latin typeface="HGPｺﾞｼｯｸE"/>
              <a:ea typeface="HGPｺﾞｼｯｸE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</a:pPr>
            <a:r>
              <a:rPr kumimoji="1" lang="ja-JP" altLang="en-US" sz="1400" b="0" dirty="0" smtClean="0">
                <a:solidFill>
                  <a:schemeClr val="tx1"/>
                </a:solidFill>
                <a:latin typeface="HGPｺﾞｼｯｸE"/>
                <a:ea typeface="HGPｺﾞｼｯｸE"/>
              </a:rPr>
              <a:t>■申込締切：</a:t>
            </a:r>
            <a:r>
              <a:rPr kumimoji="1" lang="ja-JP" altLang="en-US" sz="1400" b="0" dirty="0">
                <a:solidFill>
                  <a:schemeClr val="tx1"/>
                </a:solidFill>
                <a:latin typeface="HGPｺﾞｼｯｸE"/>
                <a:ea typeface="HGPｺﾞｼｯｸE"/>
              </a:rPr>
              <a:t>令和５年１０月１６日（月）</a:t>
            </a:r>
            <a:endParaRPr kumimoji="1" lang="en-US" altLang="ja-JP" sz="1400" b="0" dirty="0">
              <a:solidFill>
                <a:schemeClr val="tx1"/>
              </a:solidFill>
              <a:latin typeface="HGPｺﾞｼｯｸE"/>
              <a:ea typeface="HGPｺﾞｼｯｸE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</a:pPr>
            <a:r>
              <a:rPr lang="ja-JP" altLang="en-US" sz="1400" b="0" dirty="0">
                <a:solidFill>
                  <a:schemeClr val="tx1"/>
                </a:solidFill>
                <a:latin typeface="HGPｺﾞｼｯｸE"/>
                <a:ea typeface="HGPｺﾞｼｯｸE"/>
                <a:cs typeface="メイリオ" panose="020B0604030504040204" pitchFamily="50" charset="-128"/>
              </a:rPr>
              <a:t>■申込</a:t>
            </a:r>
            <a:r>
              <a:rPr lang="ja-JP" altLang="en-US" sz="1400" b="0" dirty="0" smtClean="0">
                <a:solidFill>
                  <a:schemeClr val="tx1"/>
                </a:solidFill>
                <a:latin typeface="HGPｺﾞｼｯｸE"/>
                <a:ea typeface="HGPｺﾞｼｯｸE"/>
                <a:cs typeface="メイリオ" panose="020B0604030504040204" pitchFamily="50" charset="-128"/>
              </a:rPr>
              <a:t>方法：電話またはＦＡＸ、メール、ＷＥＢ専用申込フォーム</a:t>
            </a:r>
            <a:r>
              <a:rPr lang="ja-JP" altLang="en-US" sz="1400" b="0" dirty="0" smtClean="0">
                <a:solidFill>
                  <a:schemeClr val="tx1"/>
                </a:solidFill>
                <a:latin typeface="HGPｺﾞｼｯｸE"/>
                <a:ea typeface="HGPｺﾞｼｯｸE"/>
                <a:cs typeface="メイリオ" panose="020B0604030504040204" pitchFamily="50" charset="-128"/>
              </a:rPr>
              <a:t>より</a:t>
            </a:r>
            <a:endParaRPr lang="en-US" altLang="ja-JP" sz="1400" b="0" dirty="0" smtClean="0">
              <a:solidFill>
                <a:schemeClr val="tx1"/>
              </a:solidFill>
              <a:latin typeface="HGPｺﾞｼｯｸE"/>
              <a:ea typeface="HGPｺﾞｼｯｸE"/>
              <a:cs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altLang="ja-JP" sz="1400" dirty="0">
                <a:latin typeface="HGPｺﾞｼｯｸE"/>
                <a:ea typeface="HGPｺﾞｼｯｸE"/>
                <a:cs typeface="メイリオ" panose="020B0604030504040204" pitchFamily="50" charset="-128"/>
              </a:rPr>
              <a:t> </a:t>
            </a:r>
            <a:r>
              <a:rPr lang="en-US" altLang="ja-JP" sz="1400" dirty="0" smtClean="0">
                <a:latin typeface="HGPｺﾞｼｯｸE"/>
                <a:ea typeface="HGPｺﾞｼｯｸE"/>
                <a:cs typeface="メイリオ" panose="020B0604030504040204" pitchFamily="50" charset="-128"/>
              </a:rPr>
              <a:t>                </a:t>
            </a:r>
            <a:r>
              <a:rPr lang="ja-JP" altLang="en-US" sz="1400" b="0" dirty="0" smtClean="0">
                <a:solidFill>
                  <a:schemeClr val="tx1"/>
                </a:solidFill>
                <a:latin typeface="HGPｺﾞｼｯｸE"/>
                <a:ea typeface="HGPｺﾞｼｯｸE"/>
                <a:cs typeface="メイリオ" panose="020B0604030504040204" pitchFamily="50" charset="-128"/>
              </a:rPr>
              <a:t>お申込み</a:t>
            </a:r>
            <a:r>
              <a:rPr lang="ja-JP" altLang="en-US" sz="1400" b="0" dirty="0" smtClean="0">
                <a:solidFill>
                  <a:schemeClr val="tx1"/>
                </a:solidFill>
                <a:latin typeface="HGPｺﾞｼｯｸE"/>
                <a:ea typeface="HGPｺﾞｼｯｸE"/>
                <a:cs typeface="メイリオ" panose="020B0604030504040204" pitchFamily="50" charset="-128"/>
              </a:rPr>
              <a:t>ください</a:t>
            </a:r>
            <a:r>
              <a:rPr lang="ja-JP" altLang="en-US" sz="1400" b="0" dirty="0" smtClean="0">
                <a:solidFill>
                  <a:schemeClr val="tx1"/>
                </a:solidFill>
                <a:latin typeface="HGPｺﾞｼｯｸE"/>
                <a:ea typeface="HGPｺﾞｼｯｸE"/>
                <a:cs typeface="メイリオ" panose="020B0604030504040204" pitchFamily="50" charset="-128"/>
              </a:rPr>
              <a:t>。※</a:t>
            </a:r>
            <a:r>
              <a:rPr lang="ja-JP" altLang="en-US" sz="1400" b="0" dirty="0" smtClean="0">
                <a:solidFill>
                  <a:schemeClr val="tx1"/>
                </a:solidFill>
                <a:latin typeface="HGPｺﾞｼｯｸE"/>
                <a:ea typeface="HGPｺﾞｼｯｸE"/>
                <a:cs typeface="メイリオ" panose="020B0604030504040204" pitchFamily="50" charset="-128"/>
              </a:rPr>
              <a:t>詳細は</a:t>
            </a:r>
            <a:r>
              <a:rPr lang="ja-JP" altLang="en-US" sz="1400" b="0" dirty="0" smtClean="0">
                <a:solidFill>
                  <a:schemeClr val="tx1"/>
                </a:solidFill>
                <a:latin typeface="HGPｺﾞｼｯｸE"/>
                <a:ea typeface="HGPｺﾞｼｯｸE"/>
                <a:cs typeface="メイリオ" panose="020B0604030504040204" pitchFamily="50" charset="-128"/>
              </a:rPr>
              <a:t>裏面をご確認</a:t>
            </a:r>
            <a:r>
              <a:rPr lang="ja-JP" altLang="en-US" sz="1400" b="0" dirty="0" smtClean="0">
                <a:solidFill>
                  <a:schemeClr val="tx1"/>
                </a:solidFill>
                <a:latin typeface="HGPｺﾞｼｯｸE"/>
                <a:ea typeface="HGPｺﾞｼｯｸE"/>
                <a:cs typeface="メイリオ" panose="020B0604030504040204" pitchFamily="50" charset="-128"/>
              </a:rPr>
              <a:t>ください。</a:t>
            </a:r>
            <a:endParaRPr/>
          </a:p>
        </p:txBody>
      </p:sp>
      <p:sp>
        <p:nvSpPr>
          <p:cNvPr id="1131" name="図形 277"/>
          <p:cNvSpPr/>
          <p:nvPr/>
        </p:nvSpPr>
        <p:spPr>
          <a:xfrm>
            <a:off x="358481" y="4778747"/>
            <a:ext cx="1517260" cy="36900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381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32" name="テキスト 279"/>
          <p:cNvSpPr txBox="1"/>
          <p:nvPr/>
        </p:nvSpPr>
        <p:spPr>
          <a:xfrm>
            <a:off x="534168" y="4809810"/>
            <a:ext cx="1178244" cy="30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ja-JP" altLang="en-US"/>
            </a:pPr>
            <a:r>
              <a:rPr lang="ja-JP" altLang="en-US" sz="1400">
                <a:solidFill>
                  <a:schemeClr val="bg1"/>
                </a:solidFill>
                <a:latin typeface="AR P浪漫明朝体U"/>
                <a:ea typeface="AR P浪漫明朝体U"/>
              </a:rPr>
              <a:t>講　　師</a:t>
            </a:r>
            <a:endParaRPr sz="1400">
              <a:latin typeface="AR P浪漫明朝体U"/>
              <a:ea typeface="AR P浪漫明朝体U"/>
            </a:endParaRPr>
          </a:p>
        </p:txBody>
      </p:sp>
      <p:grpSp>
        <p:nvGrpSpPr>
          <p:cNvPr id="1133" name="グループ 302"/>
          <p:cNvGrpSpPr/>
          <p:nvPr/>
        </p:nvGrpSpPr>
        <p:grpSpPr>
          <a:xfrm>
            <a:off x="2412000" y="7085546"/>
            <a:ext cx="780024" cy="645449"/>
            <a:chOff x="2875294" y="7297651"/>
            <a:chExt cx="779990" cy="645438"/>
          </a:xfrm>
        </p:grpSpPr>
        <p:sp>
          <p:nvSpPr>
            <p:cNvPr id="1134" name="テキスト 290"/>
            <p:cNvSpPr txBox="1"/>
            <p:nvPr/>
          </p:nvSpPr>
          <p:spPr>
            <a:xfrm>
              <a:off x="2875294" y="7297651"/>
              <a:ext cx="779990" cy="645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ja-JP" altLang="en-US"/>
              </a:pPr>
              <a:r>
                <a:rPr lang="ja-JP" altLang="en-US" sz="3600" b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HGP創英角ｺﾞｼｯｸUB"/>
                  <a:ea typeface="HGP創英角ｺﾞｼｯｸUB"/>
                </a:rPr>
                <a:t>22</a:t>
              </a:r>
            </a:p>
          </p:txBody>
        </p:sp>
        <p:sp>
          <p:nvSpPr>
            <p:cNvPr id="1135" name="テキスト 298"/>
            <p:cNvSpPr txBox="1"/>
            <p:nvPr/>
          </p:nvSpPr>
          <p:spPr>
            <a:xfrm>
              <a:off x="2875294" y="7297651"/>
              <a:ext cx="779990" cy="645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ja-JP" altLang="en-US"/>
              </a:pPr>
              <a:r>
                <a:rPr lang="ja-JP" altLang="en-US" sz="3600" b="1" dirty="0">
                  <a:latin typeface="HGP創英角ｺﾞｼｯｸUB"/>
                  <a:ea typeface="HGP創英角ｺﾞｼｯｸUB"/>
                </a:rPr>
                <a:t>22</a:t>
              </a:r>
            </a:p>
          </p:txBody>
        </p:sp>
      </p:grpSp>
      <p:grpSp>
        <p:nvGrpSpPr>
          <p:cNvPr id="1136" name="グループ 304"/>
          <p:cNvGrpSpPr/>
          <p:nvPr/>
        </p:nvGrpSpPr>
        <p:grpSpPr>
          <a:xfrm>
            <a:off x="4013250" y="7270223"/>
            <a:ext cx="2396256" cy="830105"/>
            <a:chOff x="3421542" y="7453733"/>
            <a:chExt cx="2094311" cy="679938"/>
          </a:xfrm>
        </p:grpSpPr>
        <p:sp>
          <p:nvSpPr>
            <p:cNvPr id="1137" name="テキスト 296"/>
            <p:cNvSpPr txBox="1"/>
            <p:nvPr/>
          </p:nvSpPr>
          <p:spPr>
            <a:xfrm>
              <a:off x="3421542" y="7453733"/>
              <a:ext cx="2094311" cy="3774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ja-JP" altLang="en-US"/>
              </a:pPr>
              <a:r>
                <a:rPr lang="ja-JP" altLang="en-US" sz="2400" b="1">
                  <a:ln w="5715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HGP創英角ｺﾞｼｯｸUB"/>
                  <a:ea typeface="HGP創英角ｺﾞｼｯｸUB"/>
                </a:rPr>
                <a:t>13:30～15:30</a:t>
              </a:r>
              <a:endParaRPr sz="2000"/>
            </a:p>
          </p:txBody>
        </p:sp>
        <p:sp>
          <p:nvSpPr>
            <p:cNvPr id="1138" name="テキスト 299"/>
            <p:cNvSpPr txBox="1"/>
            <p:nvPr/>
          </p:nvSpPr>
          <p:spPr>
            <a:xfrm>
              <a:off x="3421542" y="7453733"/>
              <a:ext cx="2094311" cy="3774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ja-JP" altLang="en-US"/>
              </a:pPr>
              <a:r>
                <a:rPr lang="ja-JP" altLang="en-US" sz="2400" b="1">
                  <a:latin typeface="HGP創英角ｺﾞｼｯｸUB"/>
                  <a:ea typeface="HGP創英角ｺﾞｼｯｸUB"/>
                </a:rPr>
                <a:t>13:30～15:30</a:t>
              </a:r>
              <a:endParaRPr/>
            </a:p>
          </p:txBody>
        </p:sp>
      </p:grpSp>
      <p:grpSp>
        <p:nvGrpSpPr>
          <p:cNvPr id="1139" name="グループ 88"/>
          <p:cNvGrpSpPr/>
          <p:nvPr/>
        </p:nvGrpSpPr>
        <p:grpSpPr>
          <a:xfrm>
            <a:off x="1547089" y="7085546"/>
            <a:ext cx="780024" cy="645449"/>
            <a:chOff x="2328300" y="7297651"/>
            <a:chExt cx="779990" cy="645438"/>
          </a:xfrm>
        </p:grpSpPr>
        <p:sp>
          <p:nvSpPr>
            <p:cNvPr id="1140" name="テキスト 290"/>
            <p:cNvSpPr txBox="1"/>
            <p:nvPr/>
          </p:nvSpPr>
          <p:spPr>
            <a:xfrm>
              <a:off x="2328300" y="7297651"/>
              <a:ext cx="779990" cy="645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ja-JP" altLang="en-US"/>
              </a:pPr>
              <a:r>
                <a:rPr lang="ja-JP" altLang="en-US" sz="3600" b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HGP創英角ｺﾞｼｯｸUB"/>
                  <a:ea typeface="HGP創英角ｺﾞｼｯｸUB"/>
                </a:rPr>
                <a:t>10</a:t>
              </a:r>
            </a:p>
          </p:txBody>
        </p:sp>
        <p:sp>
          <p:nvSpPr>
            <p:cNvPr id="1141" name="テキスト 298"/>
            <p:cNvSpPr txBox="1"/>
            <p:nvPr/>
          </p:nvSpPr>
          <p:spPr>
            <a:xfrm>
              <a:off x="2328300" y="7297651"/>
              <a:ext cx="779990" cy="645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ja-JP" altLang="en-US"/>
              </a:pPr>
              <a:r>
                <a:rPr lang="ja-JP" altLang="en-US" sz="3600" b="1" dirty="0">
                  <a:latin typeface="HGP創英角ｺﾞｼｯｸUB"/>
                  <a:ea typeface="HGP創英角ｺﾞｼｯｸUB"/>
                </a:rPr>
                <a:t>10</a:t>
              </a:r>
            </a:p>
          </p:txBody>
        </p:sp>
      </p:grpSp>
      <p:sp>
        <p:nvSpPr>
          <p:cNvPr id="1142" name="テキスト 101"/>
          <p:cNvSpPr txBox="1"/>
          <p:nvPr/>
        </p:nvSpPr>
        <p:spPr>
          <a:xfrm>
            <a:off x="4737956" y="0"/>
            <a:ext cx="2819916" cy="368439"/>
          </a:xfrm>
          <a:prstGeom prst="rect">
            <a:avLst/>
          </a:prstGeom>
          <a:ln/>
          <a:effectLst/>
        </p:spPr>
        <p:txBody>
          <a:bodyPr wrap="square">
            <a:spAutoFit/>
          </a:bodyPr>
          <a:lstStyle/>
          <a:p>
            <a:pPr algn="l">
              <a:defRPr lang="ja-JP" altLang="en-US"/>
            </a:pPr>
            <a:r>
              <a:rPr lang="ja-JP" altLang="en-US" sz="1800" b="0" i="0" u="none" spc="-150">
                <a:ln w="3175" cap="flat" cmpd="sng">
                  <a:solidFill>
                    <a:schemeClr val="bg1"/>
                  </a:solidFill>
                  <a:prstDash val="solid"/>
                  <a:beve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Pゴシック体S"/>
                <a:ea typeface="AR Pゴシック体S"/>
              </a:rPr>
              <a:t>結婚支援者・親向けセミナー</a:t>
            </a:r>
            <a:endParaRPr sz="1800" b="0" i="0" u="none" spc="-150">
              <a:ln w="3175" cap="flat" cmpd="sng">
                <a:solidFill>
                  <a:schemeClr val="bg1"/>
                </a:solidFill>
                <a:prstDash val="solid"/>
                <a:bevel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 Pゴシック体S"/>
              <a:ea typeface="AR Pゴシック体S"/>
            </a:endParaRPr>
          </a:p>
        </p:txBody>
      </p:sp>
      <p:pic>
        <p:nvPicPr>
          <p:cNvPr id="1143" name="図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46" y="5199408"/>
            <a:ext cx="1522673" cy="1836122"/>
          </a:xfrm>
          <a:prstGeom prst="rect">
            <a:avLst/>
          </a:prstGeom>
          <a:ln w="9525" cmpd="sng">
            <a:solidFill>
              <a:schemeClr val="accent4">
                <a:lumMod val="75000"/>
              </a:schemeClr>
            </a:solidFill>
          </a:ln>
          <a:effectLst/>
        </p:spPr>
      </p:pic>
      <p:sp>
        <p:nvSpPr>
          <p:cNvPr id="1144" name="四角形 6727"/>
          <p:cNvSpPr/>
          <p:nvPr/>
        </p:nvSpPr>
        <p:spPr>
          <a:xfrm>
            <a:off x="5717892" y="8346326"/>
            <a:ext cx="1714374" cy="130826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pic>
        <p:nvPicPr>
          <p:cNvPr id="1145" name="図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809" y="8706542"/>
            <a:ext cx="952541" cy="952517"/>
          </a:xfrm>
          <a:prstGeom prst="rect">
            <a:avLst/>
          </a:prstGeom>
        </p:spPr>
      </p:pic>
      <p:sp>
        <p:nvSpPr>
          <p:cNvPr id="1146" name="テキスト 47"/>
          <p:cNvSpPr txBox="1"/>
          <p:nvPr/>
        </p:nvSpPr>
        <p:spPr>
          <a:xfrm>
            <a:off x="5713047" y="8350301"/>
            <a:ext cx="1716474" cy="4146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1050">
                <a:latin typeface="AR P丸ゴシック体E"/>
                <a:ea typeface="AR P丸ゴシック体E"/>
              </a:rPr>
              <a:t> WEBからのお申し込み</a:t>
            </a:r>
            <a:r>
              <a:rPr lang="ja-JP" altLang="en-US" sz="1050">
                <a:latin typeface="AR P丸ゴシック体E"/>
                <a:ea typeface="AR P丸ゴシック体E"/>
              </a:rPr>
              <a:t>は　　</a:t>
            </a:r>
            <a:endParaRPr>
              <a:latin typeface="AR P丸ゴシック体E"/>
              <a:ea typeface="AR P丸ゴシック体E"/>
            </a:endParaRPr>
          </a:p>
          <a:p>
            <a:pPr>
              <a:defRPr lang="ja-JP" altLang="en-US"/>
            </a:pPr>
            <a:r>
              <a:rPr lang="ja-JP" altLang="en-US" sz="1050">
                <a:latin typeface="AR P丸ゴシック体E"/>
                <a:ea typeface="AR P丸ゴシック体E"/>
              </a:rPr>
              <a:t>　</a:t>
            </a:r>
            <a:r>
              <a:rPr lang="ja-JP" altLang="en-US" sz="1050">
                <a:latin typeface="AR P丸ゴシック体E"/>
                <a:ea typeface="AR P丸ゴシック体E"/>
              </a:rPr>
              <a:t>　</a:t>
            </a:r>
            <a:r>
              <a:rPr lang="ja-JP" altLang="en-US" sz="1050">
                <a:latin typeface="AR P丸ゴシック体E"/>
                <a:ea typeface="AR P丸ゴシック体E"/>
              </a:rPr>
              <a:t>　</a:t>
            </a:r>
            <a:r>
              <a:rPr lang="ja-JP" altLang="en-US" sz="1050">
                <a:latin typeface="AR P丸ゴシック体E"/>
                <a:ea typeface="AR P丸ゴシック体E"/>
              </a:rPr>
              <a:t>コチラから👇</a:t>
            </a:r>
            <a:endParaRPr lang="ja-JP" altLang="en-US" sz="1050">
              <a:latin typeface="AR P丸ゴシック体E"/>
              <a:ea typeface="AR P丸ゴシック体E"/>
            </a:endParaRPr>
          </a:p>
        </p:txBody>
      </p:sp>
      <p:sp>
        <p:nvSpPr>
          <p:cNvPr id="1147" name="テキスト 52"/>
          <p:cNvSpPr txBox="1"/>
          <p:nvPr/>
        </p:nvSpPr>
        <p:spPr>
          <a:xfrm>
            <a:off x="62333" y="336793"/>
            <a:ext cx="7315556" cy="144565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4400" dirty="0">
                <a:ln w="19050" cap="flat" cmpd="sng">
                  <a:solidFill>
                    <a:srgbClr val="7030A0"/>
                  </a:solidFill>
                  <a:prstDash val="solid"/>
                  <a:bevel/>
                </a:ln>
                <a:solidFill>
                  <a:srgbClr val="FF57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Pゴシック体S"/>
                <a:ea typeface="AR Pゴシック体S"/>
                <a:cs typeface="+mn-lt"/>
              </a:rPr>
              <a:t>　</a:t>
            </a:r>
            <a:r>
              <a:rPr lang="ja-JP" altLang="en-US" sz="4400" dirty="0">
                <a:ln w="19050" cap="flat" cmpd="sng">
                  <a:solidFill>
                    <a:schemeClr val="bg1"/>
                  </a:solidFill>
                  <a:prstDash val="solid"/>
                  <a:beve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Pゴシック体S"/>
                <a:ea typeface="AR Pゴシック体S"/>
                <a:cs typeface="+mn-lt"/>
              </a:rPr>
              <a:t>「子どもが結婚しない</a:t>
            </a:r>
            <a:endParaRPr sz="4400">
              <a:ln w="19050" cap="flat" cmpd="sng">
                <a:solidFill>
                  <a:schemeClr val="bg1"/>
                </a:solidFill>
                <a:prstDash val="solid"/>
                <a:bevel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 Pゴシック体S"/>
              <a:ea typeface="AR Pゴシック体S"/>
            </a:endParaRPr>
          </a:p>
          <a:p>
            <a:pPr>
              <a:defRPr lang="ja-JP" altLang="en-US"/>
            </a:pPr>
            <a:r>
              <a:rPr lang="ja-JP" altLang="en-US" sz="4400" dirty="0">
                <a:ln w="19050" cap="flat" cmpd="sng">
                  <a:solidFill>
                    <a:schemeClr val="bg1"/>
                  </a:solidFill>
                  <a:prstDash val="solid"/>
                  <a:beve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Pゴシック体S"/>
                <a:ea typeface="AR Pゴシック体S"/>
                <a:cs typeface="+mn-lt"/>
              </a:rPr>
              <a:t>　     </a:t>
            </a:r>
            <a:r>
              <a:rPr lang="ja-JP" altLang="en-US" sz="4400" dirty="0">
                <a:ln w="19050" cap="flat" cmpd="sng">
                  <a:solidFill>
                    <a:schemeClr val="bg1"/>
                  </a:solidFill>
                  <a:prstDash val="solid"/>
                  <a:beve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Pゴシック体S"/>
                <a:ea typeface="AR Pゴシック体S"/>
                <a:cs typeface="+mn-lt"/>
              </a:rPr>
              <a:t>本当の理由」とは</a:t>
            </a:r>
            <a:endParaRPr lang="ja-JP" altLang="en-US" sz="4400" dirty="0">
              <a:ln w="19050" cap="flat" cmpd="sng">
                <a:solidFill>
                  <a:schemeClr val="bg1"/>
                </a:solidFill>
                <a:prstDash val="solid"/>
                <a:bevel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 Pゴシック体S"/>
              <a:ea typeface="AR Pゴシック体S"/>
              <a:cs typeface="+mn-lt"/>
            </a:endParaRPr>
          </a:p>
        </p:txBody>
      </p:sp>
      <p:sp>
        <p:nvSpPr>
          <p:cNvPr id="1148" name="テキスト 40"/>
          <p:cNvSpPr txBox="1"/>
          <p:nvPr/>
        </p:nvSpPr>
        <p:spPr>
          <a:xfrm>
            <a:off x="1174287" y="2000496"/>
            <a:ext cx="5321698" cy="2525440"/>
          </a:xfrm>
          <a:prstGeom prst="rect">
            <a:avLst/>
          </a:prstGeom>
          <a:ln/>
        </p:spPr>
        <p:txBody>
          <a:bodyPr wrap="square">
            <a:spAutoFit/>
          </a:bodyPr>
          <a:p>
            <a:pPr algn="ctr">
              <a:spcBef>
                <a:spcPts val="100"/>
              </a:spcBef>
              <a:spcAft>
                <a:spcPts val="100"/>
              </a:spcAft>
              <a:defRPr lang="ja-JP" altLang="en-US"/>
            </a:pPr>
            <a:r>
              <a:rPr lang="ja-JP" altLang="en-US" sz="2000" u="none">
                <a:ln>
                  <a:noFill/>
                </a:ln>
                <a:solidFill>
                  <a:srgbClr val="FF0000"/>
                </a:solidFill>
                <a:effectLst/>
                <a:latin typeface="AR P丸ゴシック体E"/>
                <a:ea typeface="AR P丸ゴシック体E"/>
              </a:rPr>
              <a:t>ウソのようなホントのお話</a:t>
            </a:r>
            <a:endParaRPr lang="ja-JP" altLang="en-US" sz="2000" u="none">
              <a:ln>
                <a:noFill/>
              </a:ln>
              <a:solidFill>
                <a:schemeClr val="tx1"/>
              </a:solidFill>
              <a:effectLst/>
              <a:latin typeface="AR P丸ゴシック体E"/>
              <a:ea typeface="AR P丸ゴシック体E"/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  <a:defRPr lang="ja-JP" altLang="en-US"/>
            </a:pPr>
            <a:r>
              <a:rPr lang="ja-JP" altLang="en-US" sz="1400" u="none">
                <a:ln>
                  <a:noFill/>
                </a:ln>
                <a:solidFill>
                  <a:srgbClr val="000000"/>
                </a:solidFill>
                <a:effectLst/>
                <a:latin typeface="AR P丸ゴシック体E"/>
                <a:ea typeface="AR P丸ゴシック体E"/>
              </a:rPr>
              <a:t>「飛べない男」・・・婚活歴２２年進行中</a:t>
            </a:r>
            <a:endParaRPr lang="ja-JP" altLang="en-US" sz="1400" u="none">
              <a:ln>
                <a:noFill/>
              </a:ln>
              <a:solidFill>
                <a:srgbClr val="000000"/>
              </a:solidFill>
              <a:effectLst/>
              <a:latin typeface="AR P丸ゴシック体E"/>
              <a:ea typeface="AR P丸ゴシック体E"/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  <a:defRPr lang="ja-JP" altLang="en-US"/>
            </a:pPr>
            <a:r>
              <a:rPr lang="ja-JP" altLang="en-US" sz="1400" u="none">
                <a:ln>
                  <a:noFill/>
                </a:ln>
                <a:solidFill>
                  <a:srgbClr val="000000"/>
                </a:solidFill>
                <a:effectLst/>
                <a:latin typeface="AR P丸ゴシック体E"/>
                <a:ea typeface="AR P丸ゴシック体E"/>
              </a:rPr>
              <a:t>「４７</a:t>
            </a:r>
            <a:r>
              <a:rPr lang="ja-JP" altLang="en-US" sz="1400" u="none">
                <a:ln>
                  <a:noFill/>
                </a:ln>
                <a:solidFill>
                  <a:srgbClr val="000000"/>
                </a:solidFill>
                <a:effectLst/>
                <a:latin typeface="AR P丸ゴシック体E"/>
                <a:ea typeface="AR P丸ゴシック体E"/>
              </a:rPr>
              <a:t>年の婚活」に終止符</a:t>
            </a:r>
            <a:endParaRPr lang="ja-JP" altLang="en-US" sz="1400" u="none">
              <a:ln>
                <a:noFill/>
              </a:ln>
              <a:solidFill>
                <a:srgbClr val="000000"/>
              </a:solidFill>
              <a:effectLst/>
              <a:latin typeface="AR P丸ゴシック体E"/>
              <a:ea typeface="AR P丸ゴシック体E"/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  <a:defRPr lang="ja-JP" altLang="en-US"/>
            </a:pPr>
            <a:r>
              <a:rPr lang="ja-JP" altLang="en-US" sz="1400" u="none">
                <a:ln>
                  <a:noFill/>
                </a:ln>
                <a:solidFill>
                  <a:srgbClr val="000000"/>
                </a:solidFill>
                <a:effectLst/>
                <a:latin typeface="AR P丸ゴシック体E"/>
                <a:ea typeface="AR P丸ゴシック体E"/>
              </a:rPr>
              <a:t>「</a:t>
            </a:r>
            <a:r>
              <a:rPr lang="ja-JP" altLang="en-US" sz="1400" u="none">
                <a:ln>
                  <a:noFill/>
                </a:ln>
                <a:solidFill>
                  <a:srgbClr val="000000"/>
                </a:solidFill>
                <a:effectLst/>
                <a:latin typeface="AR P丸ゴシック体E"/>
                <a:ea typeface="AR P丸ゴシック体E"/>
              </a:rPr>
              <a:t>がん・嫁姑・子どもの三重苦」を乗り越え結婚</a:t>
            </a:r>
            <a:endParaRPr lang="ja-JP" altLang="en-US" sz="1400" u="none">
              <a:ln>
                <a:noFill/>
              </a:ln>
              <a:solidFill>
                <a:srgbClr val="000000"/>
              </a:solidFill>
              <a:effectLst/>
              <a:latin typeface="AR P丸ゴシック体E"/>
              <a:ea typeface="AR P丸ゴシック体E"/>
            </a:endParaRPr>
          </a:p>
          <a:p>
            <a:pPr algn="ctr">
              <a:lnSpc>
                <a:spcPct val="100000"/>
              </a:lnSpc>
              <a:spcBef>
                <a:spcPts val="200"/>
              </a:spcBef>
              <a:spcAft>
                <a:spcPts val="100"/>
              </a:spcAft>
              <a:defRPr lang="ja-JP" altLang="en-US"/>
            </a:pPr>
            <a:r>
              <a:rPr lang="ja-JP" altLang="en-US" sz="2000">
                <a:ln>
                  <a:noFill/>
                </a:ln>
                <a:solidFill>
                  <a:srgbClr val="FF0000"/>
                </a:solidFill>
                <a:effectLst/>
                <a:latin typeface="AR P丸ゴシック体E"/>
                <a:ea typeface="AR P丸ゴシック体E"/>
              </a:rPr>
              <a:t>結婚式は子育て卒業式</a:t>
            </a:r>
            <a:endParaRPr lang="ja-JP" altLang="en-US" sz="2000" u="none">
              <a:ln>
                <a:noFill/>
              </a:ln>
              <a:solidFill>
                <a:srgbClr val="FF0000"/>
              </a:solidFill>
              <a:effectLst/>
              <a:latin typeface="AR P丸ゴシック体E"/>
              <a:ea typeface="AR P丸ゴシック体E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defRPr lang="ja-JP" altLang="en-US"/>
            </a:pPr>
            <a:r>
              <a:rPr lang="ja-JP" altLang="en-US" sz="1400">
                <a:ln>
                  <a:noFill/>
                </a:ln>
                <a:solidFill>
                  <a:schemeClr val="tx1"/>
                </a:solidFill>
                <a:effectLst/>
                <a:latin typeface="AR P丸ゴシック体E"/>
                <a:ea typeface="AR P丸ゴシック体E"/>
              </a:rPr>
              <a:t>「</a:t>
            </a:r>
            <a:r>
              <a:rPr lang="ja-JP" altLang="en-US" sz="1400">
                <a:ln>
                  <a:noFill/>
                </a:ln>
                <a:solidFill>
                  <a:schemeClr val="tx1"/>
                </a:solidFill>
                <a:effectLst/>
                <a:latin typeface="AR P丸ゴシック体E"/>
                <a:ea typeface="AR P丸ゴシック体E"/>
              </a:rPr>
              <a:t>感謝のメッセージ」</a:t>
            </a:r>
            <a:r>
              <a:rPr lang="ja-JP" altLang="en-US" sz="1400">
                <a:ln>
                  <a:noFill/>
                </a:ln>
                <a:solidFill>
                  <a:schemeClr val="tx1"/>
                </a:solidFill>
                <a:effectLst/>
                <a:latin typeface="AR P丸ゴシック体E"/>
                <a:ea typeface="AR P丸ゴシック体E"/>
              </a:rPr>
              <a:t>は親</a:t>
            </a:r>
            <a:r>
              <a:rPr lang="ja-JP" altLang="en-US" sz="1400">
                <a:ln>
                  <a:noFill/>
                </a:ln>
                <a:solidFill>
                  <a:schemeClr val="tx1"/>
                </a:solidFill>
                <a:effectLst/>
                <a:latin typeface="AR P丸ゴシック体E"/>
                <a:ea typeface="AR P丸ゴシック体E"/>
              </a:rPr>
              <a:t>の子育て通信簿　　　</a:t>
            </a:r>
            <a:endParaRPr lang="ja-JP" altLang="en-US" sz="1400">
              <a:ln>
                <a:noFill/>
              </a:ln>
              <a:solidFill>
                <a:schemeClr val="tx1"/>
              </a:solidFill>
              <a:effectLst/>
              <a:latin typeface="AR P丸ゴシック体E"/>
              <a:ea typeface="AR P丸ゴシック体E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defRPr lang="ja-JP" altLang="en-US"/>
            </a:pPr>
            <a:r>
              <a:rPr lang="ja-JP" altLang="en-US" sz="2000" u="none">
                <a:ln>
                  <a:noFill/>
                </a:ln>
                <a:solidFill>
                  <a:srgbClr val="FF0000"/>
                </a:solidFill>
                <a:effectLst/>
                <a:latin typeface="AR P丸ゴシック体E"/>
                <a:ea typeface="AR P丸ゴシック体E"/>
              </a:rPr>
              <a:t>結婚支援のスキルアップ</a:t>
            </a:r>
            <a:endParaRPr lang="ja-JP" altLang="en-US" sz="2000" u="none">
              <a:ln>
                <a:noFill/>
              </a:ln>
              <a:solidFill>
                <a:schemeClr val="tx1"/>
              </a:solidFill>
              <a:effectLst/>
              <a:latin typeface="AR P丸ゴシック体E"/>
              <a:ea typeface="AR P丸ゴシック体E"/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  <a:defRPr lang="ja-JP" altLang="en-US"/>
            </a:pPr>
            <a:r>
              <a:rPr lang="ja-JP" altLang="en-US" sz="1400" u="none">
                <a:ln>
                  <a:noFill/>
                </a:ln>
                <a:solidFill>
                  <a:srgbClr val="000000"/>
                </a:solidFill>
                <a:effectLst/>
                <a:latin typeface="AR P丸ゴシック体E"/>
                <a:ea typeface="AR P丸ゴシック体E"/>
              </a:rPr>
              <a:t>「あなただったらどうする？」</a:t>
            </a:r>
            <a:r>
              <a:rPr lang="ja-JP" altLang="en-US" sz="1400" u="none">
                <a:ln>
                  <a:noFill/>
                </a:ln>
                <a:solidFill>
                  <a:srgbClr val="000000"/>
                </a:solidFill>
                <a:effectLst/>
                <a:latin typeface="AR P丸ゴシック体E"/>
                <a:ea typeface="AR P丸ゴシック体E"/>
              </a:rPr>
              <a:t>グループワーク</a:t>
            </a:r>
            <a:endParaRPr lang="ja-JP" altLang="en-US" sz="1400" u="none">
              <a:ln>
                <a:noFill/>
              </a:ln>
              <a:solidFill>
                <a:srgbClr val="000000"/>
              </a:solidFill>
              <a:effectLst/>
              <a:latin typeface="AR P丸ゴシック体E"/>
              <a:ea typeface="AR P丸ゴシック体E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defRPr lang="ja-JP" altLang="en-US"/>
            </a:pPr>
            <a:r>
              <a:rPr lang="ja-JP" altLang="en-US" sz="1400" u="none">
                <a:ln>
                  <a:noFill/>
                </a:ln>
                <a:solidFill>
                  <a:srgbClr val="000000"/>
                </a:solidFill>
                <a:effectLst/>
                <a:latin typeface="AR P丸ゴシック体E"/>
                <a:ea typeface="AR P丸ゴシック体E"/>
              </a:rPr>
              <a:t>「おかやま出会い・結婚サポートセンター津山」のご紹介</a:t>
            </a:r>
            <a:endParaRPr lang="ja-JP" altLang="en-US" sz="1400" u="none">
              <a:ln>
                <a:noFill/>
              </a:ln>
              <a:solidFill>
                <a:srgbClr val="000000"/>
              </a:solidFill>
              <a:effectLst/>
              <a:latin typeface="AR P丸ゴシック体E"/>
              <a:ea typeface="AR P丸ゴシック体E"/>
            </a:endParaRPr>
          </a:p>
        </p:txBody>
      </p:sp>
      <p:pic>
        <p:nvPicPr>
          <p:cNvPr id="1149" name="図 44"/>
          <p:cNvPicPr>
            <a:picLocks noChangeAspect="1"/>
          </p:cNvPicPr>
          <p:nvPr/>
        </p:nvPicPr>
        <p:blipFill>
          <a:blip r:embed="rId4">
            <a:lum contrast="30000"/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920000">
            <a:off x="6151003" y="450645"/>
            <a:ext cx="1218524" cy="1218524"/>
          </a:xfrm>
          <a:prstGeom prst="rect">
            <a:avLst/>
          </a:prstGeom>
          <a:effectLst/>
        </p:spPr>
      </p:pic>
      <p:pic>
        <p:nvPicPr>
          <p:cNvPr id="1152" name="図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020000">
            <a:off x="-412265" y="15812"/>
            <a:ext cx="1704023" cy="766811"/>
          </a:xfrm>
          <a:prstGeom prst="rect">
            <a:avLst/>
          </a:prstGeom>
        </p:spPr>
      </p:pic>
      <p:pic>
        <p:nvPicPr>
          <p:cNvPr id="1153" name="図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7588" y="2000496"/>
            <a:ext cx="450634" cy="45063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54" name="図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7588" y="3037899"/>
            <a:ext cx="450634" cy="45063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55" name="図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7588" y="3618000"/>
            <a:ext cx="450634" cy="450634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p14:dur="10"/>
    </mc:Choice>
    <mc:Fallback>
      <p:transition spd="fast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7C0"/>
        </a:solidFill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テキスト ボックス 123"/>
          <p:cNvSpPr txBox="1"/>
          <p:nvPr/>
        </p:nvSpPr>
        <p:spPr>
          <a:xfrm>
            <a:off x="397404" y="162336"/>
            <a:ext cx="6762200" cy="46077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+mj-ea"/>
                <a:ea typeface="+mj-ea"/>
              </a:rPr>
              <a:t>結婚支援者・親向けセミナー受講申込書</a:t>
            </a:r>
            <a:endParaRPr lang="en-US" altLang="ja-JP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62" name="テキスト ボックス 124"/>
          <p:cNvSpPr txBox="1"/>
          <p:nvPr/>
        </p:nvSpPr>
        <p:spPr>
          <a:xfrm>
            <a:off x="403208" y="1535441"/>
            <a:ext cx="6759892" cy="6257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lang="ja-JP" altLang="en-US" sz="2400" b="0" dirty="0">
                <a:latin typeface="+mn-ea"/>
                <a:ea typeface="+mn-ea"/>
                <a:cs typeface="+mj-lt"/>
              </a:rPr>
              <a:t>　　WEBからのお申し込み</a:t>
            </a:r>
            <a:endParaRPr lang="en-US" altLang="ja-JP" sz="2400" b="0" dirty="0">
              <a:latin typeface="+mn-ea"/>
              <a:ea typeface="+mn-ea"/>
              <a:cs typeface="+mj-lt"/>
            </a:endParaRPr>
          </a:p>
          <a:p>
            <a:pPr/>
            <a:r>
              <a:rPr lang="ja-JP" altLang="en-US" sz="2200" b="0" dirty="0">
                <a:latin typeface="+mn-ea"/>
                <a:ea typeface="+mn-ea"/>
                <a:cs typeface="+mj-lt"/>
              </a:rPr>
              <a:t> </a:t>
            </a:r>
            <a:r>
              <a:rPr lang="ja-JP" altLang="en-US" sz="1800" b="1" dirty="0">
                <a:latin typeface="AR Pゴシック体S"/>
                <a:ea typeface="AR Pゴシック体S"/>
                <a:cs typeface="+mj-lt"/>
              </a:rPr>
              <a:t>https://www.city.tsuyama.lg.jp/form2/?id=179</a:t>
            </a:r>
            <a:endParaRPr lang="ja-JP" altLang="en-US" sz="1800" b="1" dirty="0">
              <a:latin typeface="AR Pゴシック体S"/>
              <a:ea typeface="AR Pゴシック体S"/>
              <a:cs typeface="+mj-lt"/>
            </a:endParaRPr>
          </a:p>
          <a:p>
            <a:pPr/>
            <a:r>
              <a:rPr lang="ja-JP" altLang="en-US" sz="1600" b="0" dirty="0">
                <a:latin typeface="+mn-ea"/>
                <a:ea typeface="+mn-ea"/>
                <a:cs typeface="+mj-lt"/>
              </a:rPr>
              <a:t>　</a:t>
            </a:r>
            <a:endParaRPr>
              <a:latin typeface="+mn-ea"/>
              <a:ea typeface="+mn-ea"/>
            </a:endParaRPr>
          </a:p>
          <a:p>
            <a:pPr/>
            <a:endParaRPr lang="ja-JP" altLang="en-US" sz="1600" b="0" dirty="0">
              <a:latin typeface="+mn-ea"/>
              <a:ea typeface="+mn-ea"/>
              <a:cs typeface="+mj-lt"/>
            </a:endParaRPr>
          </a:p>
          <a:p>
            <a:pPr/>
            <a:endParaRPr lang="ja-JP" altLang="en-US" sz="1600" b="0" dirty="0">
              <a:latin typeface="+mn-ea"/>
              <a:ea typeface="+mn-ea"/>
              <a:cs typeface="+mj-lt"/>
            </a:endParaRPr>
          </a:p>
          <a:p>
            <a:pPr/>
            <a:endParaRPr lang="ja-JP" altLang="en-US" sz="1050" b="0" dirty="0">
              <a:latin typeface="+mn-ea"/>
              <a:ea typeface="+mn-ea"/>
              <a:cs typeface="+mj-lt"/>
            </a:endParaRPr>
          </a:p>
          <a:p>
            <a: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</a:pPr>
            <a:r>
              <a:rPr lang="ja-JP" altLang="en-US" sz="2400" b="0" dirty="0">
                <a:latin typeface="+mn-ea"/>
                <a:ea typeface="+mn-ea"/>
                <a:cs typeface="+mj-lt"/>
              </a:rPr>
              <a:t>　　お電話でのお申し込み</a:t>
            </a:r>
            <a:endParaRPr sz="2400">
              <a:latin typeface="+mn-ea"/>
              <a:ea typeface="+mn-ea"/>
            </a:endParaRPr>
          </a:p>
          <a:p>
            <a:pPr/>
            <a:r>
              <a:rPr lang="ja-JP" altLang="en-US" sz="2800" b="1" dirty="0">
                <a:latin typeface="+mn-ea"/>
                <a:ea typeface="+mn-ea"/>
                <a:cs typeface="+mj-lt"/>
              </a:rPr>
              <a:t>　</a:t>
            </a:r>
            <a:r>
              <a:rPr lang="ja-JP" altLang="en-US" sz="2800" b="1" dirty="0">
                <a:latin typeface="+mn-ea"/>
                <a:ea typeface="+mn-ea"/>
                <a:cs typeface="+mj-lt"/>
              </a:rPr>
              <a:t>　 </a:t>
            </a:r>
            <a:r>
              <a:rPr lang="ja-JP" altLang="en-US" sz="2800" b="1" dirty="0">
                <a:latin typeface="AR Pゴシック体S"/>
                <a:ea typeface="AR Pゴシック体S"/>
                <a:cs typeface="+mj-lt"/>
              </a:rPr>
              <a:t>TEL:</a:t>
            </a:r>
            <a:r>
              <a:rPr lang="ja-JP" altLang="en-US" sz="2800" b="1" dirty="0">
                <a:latin typeface="AR Pゴシック体S"/>
                <a:ea typeface="AR Pゴシック体S"/>
                <a:cs typeface="+mj-lt"/>
              </a:rPr>
              <a:t>０８６８－２４－３６３３</a:t>
            </a:r>
            <a:endParaRPr lang="ja-JP" altLang="en-US" sz="2800" b="1" dirty="0">
              <a:latin typeface="AR Pゴシック体S"/>
              <a:ea typeface="AR Pゴシック体S"/>
              <a:cs typeface="+mj-lt"/>
            </a:endParaRPr>
          </a:p>
          <a:p>
            <a:pPr/>
            <a:endParaRPr lang="ja-JP" altLang="en-US" sz="1050" b="0" dirty="0">
              <a:latin typeface="+mn-ea"/>
              <a:ea typeface="+mn-ea"/>
              <a:cs typeface="+mj-lt"/>
            </a:endParaRPr>
          </a:p>
          <a:p>
            <a: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</a:pPr>
            <a:r>
              <a:rPr lang="ja-JP" altLang="en-US" sz="2400" b="0" dirty="0">
                <a:latin typeface="+mn-ea"/>
                <a:ea typeface="+mn-ea"/>
                <a:cs typeface="+mj-lt"/>
              </a:rPr>
              <a:t>　　メールでのお申し込み</a:t>
            </a:r>
            <a:endParaRPr lang="en-US" altLang="ja-JP" sz="2400" b="0" u="none" dirty="0">
              <a:solidFill>
                <a:schemeClr val="tx1"/>
              </a:solidFill>
              <a:latin typeface="+mn-ea"/>
              <a:ea typeface="+mn-ea"/>
              <a:cs typeface="+mj-lt"/>
            </a:endParaRPr>
          </a:p>
          <a:p>
            <a:pPr/>
            <a:r>
              <a:rPr lang="en-US" altLang="ja-JP" sz="2400" b="0" dirty="0">
                <a:latin typeface="+mn-ea"/>
                <a:ea typeface="+mn-ea"/>
                <a:cs typeface="+mj-lt"/>
              </a:rPr>
              <a:t>   </a:t>
            </a:r>
            <a:r>
              <a:rPr lang="en-US" altLang="ja-JP" sz="2200" b="1" dirty="0">
                <a:latin typeface="AR Pゴシック体S"/>
                <a:ea typeface="AR Pゴシック体S"/>
                <a:cs typeface="+mj-lt"/>
              </a:rPr>
              <a:t>ｱﾄﾞﾚｽ:</a:t>
            </a:r>
            <a:r>
              <a:rPr lang="en-US" altLang="ja-JP" sz="2200" b="1" dirty="0">
                <a:latin typeface="AR Pゴシック体S"/>
                <a:ea typeface="AR Pゴシック体S"/>
                <a:cs typeface="+mj-lt"/>
              </a:rPr>
              <a:t>sigoto-iju@city.tsuyama.lg.jp</a:t>
            </a:r>
            <a:endParaRPr lang="ja-JP" altLang="en-US" sz="2200" b="1" dirty="0">
              <a:latin typeface="AR Pゴシック体S"/>
              <a:ea typeface="AR Pゴシック体S"/>
              <a:cs typeface="+mj-lt"/>
            </a:endParaRPr>
          </a:p>
          <a:p>
            <a:pPr/>
            <a:r>
              <a:rPr lang="en-US" altLang="ja-JP" sz="2000" b="0" dirty="0">
                <a:latin typeface="+mn-ea"/>
                <a:ea typeface="+mn-ea"/>
                <a:cs typeface="+mj-lt"/>
              </a:rPr>
              <a:t>     　</a:t>
            </a:r>
            <a:r>
              <a:rPr lang="en-US" altLang="ja-JP" sz="2000" b="1" dirty="0">
                <a:latin typeface="+mn-ea"/>
                <a:ea typeface="+mn-ea"/>
                <a:cs typeface="+mj-lt"/>
              </a:rPr>
              <a:t>お名前、ご住所、お電話番号をご記載ください。</a:t>
            </a:r>
            <a:endParaRPr lang="en-US" altLang="ja-JP" sz="2000" b="1" dirty="0">
              <a:latin typeface="+mn-ea"/>
              <a:ea typeface="+mn-ea"/>
              <a:cs typeface="+mj-lt"/>
            </a:endParaRPr>
          </a:p>
          <a:p>
            <a:pPr/>
            <a:endParaRPr lang="ja-JP" altLang="en-US" sz="1050" b="1" dirty="0">
              <a:latin typeface="+mn-ea"/>
              <a:ea typeface="+mn-ea"/>
              <a:cs typeface="+mj-lt"/>
            </a:endParaRPr>
          </a:p>
          <a:p>
            <a: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</a:pPr>
            <a:r>
              <a:rPr lang="ja-JP" altLang="en-US" sz="2400" b="0" dirty="0">
                <a:latin typeface="+mn-ea"/>
                <a:ea typeface="+mn-ea"/>
                <a:cs typeface="+mj-lt"/>
              </a:rPr>
              <a:t>　　ＦＡＸでのお申し込み</a:t>
            </a:r>
            <a:endParaRPr lang="ja-JP" altLang="en-US" sz="2400" b="0" dirty="0">
              <a:latin typeface="+mn-ea"/>
              <a:ea typeface="+mn-ea"/>
              <a:cs typeface="+mj-lt"/>
            </a:endParaRPr>
          </a:p>
          <a:p>
            <a:pPr/>
            <a:r>
              <a:rPr lang="ja-JP" altLang="en-US" sz="2400" b="0" dirty="0">
                <a:latin typeface="+mn-ea"/>
                <a:ea typeface="+mn-ea"/>
                <a:cs typeface="+mj-lt"/>
              </a:rPr>
              <a:t> </a:t>
            </a:r>
            <a:r>
              <a:rPr lang="ja-JP" altLang="en-US" sz="2400" b="0" dirty="0">
                <a:latin typeface="+mn-ea"/>
                <a:ea typeface="+mn-ea"/>
                <a:cs typeface="+mj-lt"/>
              </a:rPr>
              <a:t>   　</a:t>
            </a:r>
            <a:r>
              <a:rPr lang="ja-JP" altLang="en-US" sz="1800" b="1" dirty="0">
                <a:latin typeface="+mn-ea"/>
                <a:ea typeface="+mn-ea"/>
                <a:cs typeface="+mj-lt"/>
              </a:rPr>
              <a:t>本申込書に必要事項を記入し、そのままＦＡＸしてください。</a:t>
            </a:r>
            <a:endParaRPr lang="ja-JP" altLang="en-US" sz="1800" b="1" dirty="0">
              <a:latin typeface="+mn-ea"/>
              <a:ea typeface="+mn-ea"/>
              <a:cs typeface="+mj-lt"/>
            </a:endParaRPr>
          </a:p>
          <a:p>
            <a:pPr/>
            <a:r>
              <a:rPr lang="ja-JP" altLang="en-US" sz="2800" b="1" dirty="0">
                <a:latin typeface="+mn-ea"/>
                <a:ea typeface="+mn-ea"/>
                <a:cs typeface="+mj-lt"/>
              </a:rPr>
              <a:t> </a:t>
            </a:r>
            <a:r>
              <a:rPr lang="ja-JP" altLang="en-US" sz="2800" b="1" dirty="0">
                <a:latin typeface="+mn-ea"/>
                <a:ea typeface="+mn-ea"/>
                <a:cs typeface="+mj-lt"/>
              </a:rPr>
              <a:t> 　 </a:t>
            </a:r>
            <a:r>
              <a:rPr lang="ja-JP" altLang="en-US" sz="2800" b="1" dirty="0">
                <a:latin typeface="AR Pゴシック体S"/>
                <a:ea typeface="AR Pゴシック体S"/>
                <a:cs typeface="+mj-lt"/>
              </a:rPr>
              <a:t>FAX:０８６８－２２－９６４７</a:t>
            </a:r>
            <a:endParaRPr lang="ja-JP" altLang="en-US" sz="2800" b="1" dirty="0">
              <a:latin typeface="AR Pゴシック体S"/>
              <a:ea typeface="AR Pゴシック体S"/>
              <a:cs typeface="+mj-lt"/>
            </a:endParaRPr>
          </a:p>
          <a:p>
            <a:pPr/>
            <a:r>
              <a:rPr lang="en-US" altLang="ja-JP" sz="1108" dirty="0">
                <a:latin typeface="+mn-ea"/>
                <a:ea typeface="+mn-ea"/>
              </a:rPr>
              <a:t>　　　　　　　　　　　　　</a:t>
            </a:r>
            <a:endParaRPr lang="en-US" altLang="ja-JP" sz="1108" dirty="0">
              <a:latin typeface="+mn-ea"/>
              <a:ea typeface="+mn-ea"/>
            </a:endParaRPr>
          </a:p>
          <a:p>
            <a:pPr/>
            <a:endParaRPr lang="en-US" altLang="ja-JP" sz="1108" dirty="0">
              <a:latin typeface="+mn-ea"/>
              <a:ea typeface="+mn-ea"/>
            </a:endParaRPr>
          </a:p>
          <a:p>
            <a:pPr/>
            <a:r>
              <a:rPr lang="en-US" altLang="ja-JP" sz="1108" dirty="0">
                <a:latin typeface="+mn-ea"/>
                <a:ea typeface="+mn-ea"/>
              </a:rPr>
              <a:t>　</a:t>
            </a:r>
            <a:r>
              <a:rPr lang="en-US" altLang="ja-JP" sz="1108" dirty="0">
                <a:latin typeface="+mn-ea"/>
                <a:ea typeface="+mn-ea"/>
              </a:rPr>
              <a:t>　 　        </a:t>
            </a:r>
            <a:r>
              <a:rPr lang="ja-JP" altLang="en-US" sz="2400" b="1" u="sng" dirty="0">
                <a:latin typeface="+mn-ea"/>
                <a:ea typeface="+mn-ea"/>
              </a:rPr>
              <a:t>申し込み締め切り</a:t>
            </a:r>
            <a:r>
              <a:rPr lang="ja-JP" altLang="en-US" sz="2400" b="1" u="sng" dirty="0" smtClean="0">
                <a:latin typeface="+mn-ea"/>
                <a:ea typeface="+mn-ea"/>
              </a:rPr>
              <a:t>：</a:t>
            </a:r>
            <a:r>
              <a:rPr lang="ja-JP" altLang="en-US" sz="3200" b="1" u="sng" dirty="0" smtClean="0">
                <a:latin typeface="+mn-ea"/>
                <a:ea typeface="+mn-ea"/>
              </a:rPr>
              <a:t>１０月１６日（月）</a:t>
            </a:r>
            <a:r>
              <a:rPr lang="ja-JP" altLang="en-US" sz="1662" u="sng" dirty="0">
                <a:latin typeface="AR Pゴシック体S"/>
                <a:ea typeface="AR Pゴシック体S"/>
              </a:rPr>
              <a:t>　</a:t>
            </a:r>
            <a:r>
              <a:rPr lang="ja-JP" altLang="en-US" sz="1662" u="sng" dirty="0">
                <a:latin typeface="AR教科書体M"/>
                <a:ea typeface="AR教科書体M"/>
              </a:rPr>
              <a:t>　</a:t>
            </a:r>
            <a:r>
              <a:rPr lang="ja-JP" altLang="en-US" sz="1662" dirty="0">
                <a:latin typeface="AR教科書体M"/>
                <a:ea typeface="AR教科書体M"/>
              </a:rPr>
              <a:t>　　　　</a:t>
            </a:r>
            <a:endParaRPr lang="en-US" altLang="ja-JP" sz="1108" dirty="0">
              <a:latin typeface="AR教科書体M"/>
              <a:ea typeface="AR教科書体M"/>
            </a:endParaRPr>
          </a:p>
        </p:txBody>
      </p:sp>
      <p:pic>
        <p:nvPicPr>
          <p:cNvPr id="1163" name="図 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5460" y="2393950"/>
            <a:ext cx="915213" cy="915190"/>
          </a:xfrm>
          <a:prstGeom prst="rect">
            <a:avLst/>
          </a:prstGeom>
        </p:spPr>
      </p:pic>
      <p:sp>
        <p:nvSpPr>
          <p:cNvPr id="1164" name="テキスト 6723"/>
          <p:cNvSpPr txBox="1"/>
          <p:nvPr/>
        </p:nvSpPr>
        <p:spPr>
          <a:xfrm>
            <a:off x="397312" y="733682"/>
            <a:ext cx="6762619" cy="645438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b="1">
                <a:latin typeface="+mn-ea"/>
                <a:ea typeface="+mn-ea"/>
              </a:rPr>
              <a:t>「結婚支援者・親向けセミナー」の受講をご希望の方は、</a:t>
            </a:r>
            <a:endParaRPr lang="ja-JP" altLang="en-US" b="1">
              <a:latin typeface="+mn-ea"/>
              <a:ea typeface="+mn-ea"/>
            </a:endParaRPr>
          </a:p>
          <a:p>
            <a:pPr>
              <a:defRPr lang="ja-JP" altLang="en-US"/>
            </a:pPr>
            <a:r>
              <a:rPr lang="ja-JP" altLang="en-US" b="1">
                <a:latin typeface="+mn-ea"/>
                <a:ea typeface="+mn-ea"/>
              </a:rPr>
              <a:t>　　　　　　　下記の方法でお申し込みください。</a:t>
            </a:r>
            <a:endParaRPr lang="ja-JP" altLang="en-US" b="1">
              <a:latin typeface="+mn-ea"/>
              <a:ea typeface="+mn-ea"/>
            </a:endParaRPr>
          </a:p>
        </p:txBody>
      </p:sp>
      <p:sp>
        <p:nvSpPr>
          <p:cNvPr id="1165" name="テキスト 6725"/>
          <p:cNvSpPr txBox="1"/>
          <p:nvPr/>
        </p:nvSpPr>
        <p:spPr>
          <a:xfrm>
            <a:off x="1835864" y="2394000"/>
            <a:ext cx="2611729" cy="645438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ysClr val="windowText" lastClr="000000"/>
                </a:solidFill>
                <a:latin typeface="Lucida Sans Unicode"/>
                <a:ea typeface="ＭＳ Ｐゴシック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ysClr val="windowText" lastClr="000000"/>
                </a:solidFill>
                <a:latin typeface="Lucida Sans Unicode"/>
                <a:ea typeface="ＭＳ Ｐゴシック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ysClr val="windowText" lastClr="000000"/>
                </a:solidFill>
                <a:latin typeface="Lucida Sans Unicode"/>
                <a:ea typeface="ＭＳ Ｐゴシック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ysClr val="windowText" lastClr="000000"/>
                </a:solidFill>
                <a:latin typeface="Lucida Sans Unicode"/>
                <a:ea typeface="ＭＳ Ｐゴシック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ysClr val="windowText" lastClr="000000"/>
                </a:solidFill>
                <a:latin typeface="Lucida Sans Unicode"/>
                <a:ea typeface="ＭＳ Ｐゴシック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ysClr val="windowText" lastClr="000000"/>
                </a:solidFill>
                <a:latin typeface="Lucida Sans Unicode"/>
                <a:ea typeface="ＭＳ Ｐゴシック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ysClr val="windowText" lastClr="000000"/>
                </a:solidFill>
                <a:latin typeface="Lucida Sans Unicode"/>
                <a:ea typeface="ＭＳ Ｐゴシック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ysClr val="windowText" lastClr="000000"/>
                </a:solidFill>
                <a:latin typeface="Lucida Sans Unicode"/>
                <a:ea typeface="ＭＳ Ｐゴシック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ysClr val="windowText" lastClr="000000"/>
                </a:solidFill>
                <a:latin typeface="Lucida Sans Unicode"/>
                <a:ea typeface="ＭＳ Ｐゴシック"/>
                <a:cs typeface="+mn-cs"/>
              </a:defRPr>
            </a:lvl9pPr>
          </a:lstStyle>
          <a:p>
            <a:pPr>
              <a:defRPr lang="ja-JP" altLang="en-US"/>
            </a:pPr>
            <a:r>
              <a:rPr lang="ja-JP" altLang="en-US" sz="1800" b="1">
                <a:latin typeface="+mn-ea"/>
                <a:ea typeface="+mn-ea"/>
              </a:rPr>
              <a:t>WEBからのお申し込み</a:t>
            </a:r>
            <a:r>
              <a:rPr lang="ja-JP" altLang="en-US" sz="1800" b="1">
                <a:latin typeface="+mn-ea"/>
                <a:ea typeface="+mn-ea"/>
              </a:rPr>
              <a:t>は　　　</a:t>
            </a:r>
            <a:endParaRPr sz="1800" b="1">
              <a:latin typeface="+mn-ea"/>
              <a:ea typeface="+mn-ea"/>
            </a:endParaRPr>
          </a:p>
          <a:p>
            <a:pPr>
              <a:defRPr lang="ja-JP" altLang="en-US"/>
            </a:pPr>
            <a:r>
              <a:rPr lang="ja-JP" altLang="en-US" sz="1800" b="1">
                <a:latin typeface="+mn-ea"/>
                <a:ea typeface="+mn-ea"/>
              </a:rPr>
              <a:t>　</a:t>
            </a:r>
            <a:r>
              <a:rPr lang="ja-JP" altLang="en-US" sz="1800" b="1">
                <a:latin typeface="+mn-ea"/>
                <a:ea typeface="+mn-ea"/>
              </a:rPr>
              <a:t>　</a:t>
            </a:r>
            <a:r>
              <a:rPr lang="ja-JP" altLang="en-US" sz="1800" b="1">
                <a:latin typeface="+mn-ea"/>
                <a:ea typeface="+mn-ea"/>
              </a:rPr>
              <a:t>　</a:t>
            </a:r>
            <a:r>
              <a:rPr lang="ja-JP" altLang="en-US" sz="1800" b="1">
                <a:latin typeface="+mn-ea"/>
                <a:ea typeface="+mn-ea"/>
              </a:rPr>
              <a:t>　</a:t>
            </a:r>
            <a:r>
              <a:rPr lang="ja-JP" altLang="en-US" sz="1800" b="1">
                <a:latin typeface="+mn-ea"/>
                <a:ea typeface="+mn-ea"/>
              </a:rPr>
              <a:t>　</a:t>
            </a:r>
            <a:r>
              <a:rPr lang="ja-JP" altLang="en-US" sz="1800" b="1">
                <a:latin typeface="+mn-ea"/>
                <a:ea typeface="+mn-ea"/>
              </a:rPr>
              <a:t>　</a:t>
            </a:r>
            <a:r>
              <a:rPr lang="ja-JP" altLang="en-US" sz="1800" b="1">
                <a:latin typeface="+mn-ea"/>
                <a:ea typeface="+mn-ea"/>
              </a:rPr>
              <a:t>　</a:t>
            </a:r>
            <a:r>
              <a:rPr lang="ja-JP" altLang="en-US" sz="1800" b="1">
                <a:latin typeface="+mn-ea"/>
                <a:ea typeface="+mn-ea"/>
              </a:rPr>
              <a:t>コチラから☞</a:t>
            </a:r>
            <a:endParaRPr lang="ja-JP" altLang="en-US" sz="1800" b="1">
              <a:latin typeface="+mn-ea"/>
              <a:ea typeface="+mn-ea"/>
            </a:endParaRPr>
          </a:p>
        </p:txBody>
      </p:sp>
      <p:graphicFrame>
        <p:nvGraphicFramePr>
          <p:cNvPr id="1166" name="四角形 6726"/>
          <p:cNvGraphicFramePr>
            <a:graphicFrameLocks noGrp="1"/>
          </p:cNvGraphicFramePr>
          <p:nvPr/>
        </p:nvGraphicFramePr>
        <p:xfrm>
          <a:off x="746554" y="7794000"/>
          <a:ext cx="6049953" cy="27078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651"/>
                <a:gridCol w="2052778"/>
                <a:gridCol w="1980524"/>
              </a:tblGrid>
              <a:tr h="447606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結婚支援者・親向けセミナー受講申込書</a:t>
                      </a:r>
                      <a:endParaRPr kumimoji="1" lang="ja-JP" altLang="en-US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5204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+mn-ea"/>
                          <a:ea typeface="+mn-ea"/>
                        </a:rPr>
                        <a:t>お名前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+mn-ea"/>
                          <a:ea typeface="+mn-ea"/>
                        </a:rPr>
                        <a:t>ご住所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+mn-ea"/>
                          <a:ea typeface="+mn-ea"/>
                        </a:rPr>
                        <a:t>お電話番号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52042">
                <a:tc>
                  <a:txBody>
                    <a:bodyPr/>
                    <a:lstStyle/>
                    <a:p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52042">
                <a:tc>
                  <a:txBody>
                    <a:bodyPr/>
                    <a:lstStyle/>
                    <a:p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52042">
                <a:tc>
                  <a:txBody>
                    <a:bodyPr/>
                    <a:lstStyle/>
                    <a:p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52042">
                <a:tc>
                  <a:txBody>
                    <a:bodyPr/>
                    <a:lstStyle/>
                    <a:p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67" name="図 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08" y="1535441"/>
            <a:ext cx="437811" cy="437811"/>
          </a:xfrm>
          <a:prstGeom prst="rect">
            <a:avLst/>
          </a:prstGeom>
        </p:spPr>
      </p:pic>
      <p:pic>
        <p:nvPicPr>
          <p:cNvPr id="1168" name="図 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08" y="3258000"/>
            <a:ext cx="437811" cy="437811"/>
          </a:xfrm>
          <a:prstGeom prst="rect">
            <a:avLst/>
          </a:prstGeom>
        </p:spPr>
      </p:pic>
      <p:pic>
        <p:nvPicPr>
          <p:cNvPr id="1169" name="図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12" y="4338000"/>
            <a:ext cx="437811" cy="437811"/>
          </a:xfrm>
          <a:prstGeom prst="rect">
            <a:avLst/>
          </a:prstGeom>
        </p:spPr>
      </p:pic>
      <p:pic>
        <p:nvPicPr>
          <p:cNvPr id="1170" name="図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08" y="5706000"/>
            <a:ext cx="437811" cy="437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cu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ocu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サービス">
  <a:themeElements>
    <a:clrScheme name="サービ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サービス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サービス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otalTime>35</TotalTime>
  <Words>524</Words>
  <Application>JUST Focus</Application>
  <Paragraphs>61</Paragraph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5" baseType="lpstr">
      <vt:lpstr>AR P丸ゴシック体E</vt:lpstr>
      <vt:lpstr>AR P丸ゴシック体M</vt:lpstr>
      <vt:lpstr>AR P浪漫明朝体U</vt:lpstr>
      <vt:lpstr>AR丸ゴシック体M</vt:lpstr>
      <vt:lpstr>ＤＦ特太ゴシック体</vt:lpstr>
      <vt:lpstr>HGPｺﾞｼｯｸE</vt:lpstr>
      <vt:lpstr>HGP創英角ｺﾞｼｯｸUB</vt:lpstr>
      <vt:lpstr>ＭＳ Ｐゴシック</vt:lpstr>
      <vt:lpstr>メイリオ</vt:lpstr>
      <vt:lpstr>游ゴシック</vt:lpstr>
      <vt:lpstr>Arial</vt:lpstr>
      <vt:lpstr>Calibri</vt:lpstr>
      <vt:lpstr>Focus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4.1.6</AppVersion>
  <PresentationFormat>ユーザー設定</PresentationFormat>
  <Slides>2</Slides>
  <Notes>2</Notes>
  <HiddenSlides>0</HiddenSlides>
  <MMClips>0</MMClip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プレゼンテーション</dc:title>
  <dc:creator>SIGOTO</dc:creator>
  <cp:lastModifiedBy>SIGOTO</cp:lastModifiedBy>
  <cp:lastPrinted>2023-07-04T02:44:54Z</cp:lastPrinted>
  <dcterms:created xsi:type="dcterms:W3CDTF">2022-04-06T03:17:16Z</dcterms:created>
  <dcterms:modified xsi:type="dcterms:W3CDTF">2023-08-04T00:09:04Z</dcterms:modified>
  <cp:revision>155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