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4"/>
    <p:sldMasterId id="2147483927" r:id="rId5"/>
    <p:sldMasterId id="2147483941" r:id="rId6"/>
    <p:sldMasterId id="2147484319" r:id="rId7"/>
  </p:sldMasterIdLst>
  <p:notesMasterIdLst>
    <p:notesMasterId r:id="rId9"/>
  </p:notesMasterIdLst>
  <p:handoutMasterIdLst>
    <p:handoutMasterId r:id="rId10"/>
  </p:handoutMasterIdLst>
  <p:sldIdLst>
    <p:sldId id="1030" r:id="rId8"/>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66FF66"/>
    <a:srgbClr val="3366FF"/>
    <a:srgbClr val="33CC33"/>
    <a:srgbClr val="4F81BD"/>
    <a:srgbClr val="FFFF99"/>
    <a:srgbClr val="000000"/>
    <a:srgbClr val="993300"/>
    <a:srgbClr val="8A680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81" autoAdjust="0"/>
    <p:restoredTop sz="93015" autoAdjust="0"/>
  </p:normalViewPr>
  <p:slideViewPr>
    <p:cSldViewPr>
      <p:cViewPr>
        <p:scale>
          <a:sx n="110" d="100"/>
          <a:sy n="110" d="100"/>
        </p:scale>
        <p:origin x="78" y="96"/>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5026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351" y="0"/>
            <a:ext cx="2950263" cy="496888"/>
          </a:xfrm>
          <a:prstGeom prst="rect">
            <a:avLst/>
          </a:prstGeom>
        </p:spPr>
        <p:txBody>
          <a:bodyPr vert="horz" lIns="91440" tIns="45720" rIns="91440" bIns="45720" rtlCol="0"/>
          <a:lstStyle>
            <a:lvl1pPr algn="r">
              <a:defRPr sz="1200"/>
            </a:lvl1pPr>
          </a:lstStyle>
          <a:p>
            <a:fld id="{C80CD40C-3D7C-49B7-A45B-40EE5CDDCB2D}" type="datetimeFigureOut">
              <a:rPr kumimoji="1" lang="ja-JP" altLang="en-US" smtClean="0"/>
              <a:pPr/>
              <a:t>2021/5/10</a:t>
            </a:fld>
            <a:endParaRPr kumimoji="1" lang="ja-JP" altLang="en-US"/>
          </a:p>
        </p:txBody>
      </p:sp>
      <p:sp>
        <p:nvSpPr>
          <p:cNvPr id="4" name="フッター プレースホルダ 3"/>
          <p:cNvSpPr>
            <a:spLocks noGrp="1"/>
          </p:cNvSpPr>
          <p:nvPr>
            <p:ph type="ftr" sz="quarter" idx="2"/>
          </p:nvPr>
        </p:nvSpPr>
        <p:spPr>
          <a:xfrm>
            <a:off x="2" y="9440868"/>
            <a:ext cx="295026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351" y="9440868"/>
            <a:ext cx="2950263" cy="496887"/>
          </a:xfrm>
          <a:prstGeom prst="rect">
            <a:avLst/>
          </a:prstGeom>
        </p:spPr>
        <p:txBody>
          <a:bodyPr vert="horz" lIns="91440" tIns="45720" rIns="91440" bIns="45720" rtlCol="0" anchor="b"/>
          <a:lstStyle>
            <a:lvl1pPr algn="r">
              <a:defRPr sz="1200"/>
            </a:lvl1pPr>
          </a:lstStyle>
          <a:p>
            <a:fld id="{70DF32B6-B673-44F6-8D20-906F5F884E60}" type="slidenum">
              <a:rPr kumimoji="1" lang="ja-JP" altLang="en-US" smtClean="0"/>
              <a:pPr/>
              <a:t>‹#›</a:t>
            </a:fld>
            <a:endParaRPr kumimoji="1" lang="ja-JP" altLang="en-US"/>
          </a:p>
        </p:txBody>
      </p:sp>
    </p:spTree>
    <p:extLst>
      <p:ext uri="{BB962C8B-B14F-4D97-AF65-F5344CB8AC3E}">
        <p14:creationId xmlns:p14="http://schemas.microsoft.com/office/powerpoint/2010/main" val="1176448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5"/>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1" y="5"/>
            <a:ext cx="2949787" cy="496967"/>
          </a:xfrm>
          <a:prstGeom prst="rect">
            <a:avLst/>
          </a:prstGeom>
        </p:spPr>
        <p:txBody>
          <a:bodyPr vert="horz" lIns="91440" tIns="45720" rIns="91440" bIns="45720" rtlCol="0"/>
          <a:lstStyle>
            <a:lvl1pPr algn="r">
              <a:defRPr sz="1200"/>
            </a:lvl1pPr>
          </a:lstStyle>
          <a:p>
            <a:fld id="{41CBC19D-12DF-4CF9-A106-418196C60D18}" type="datetimeFigureOut">
              <a:rPr kumimoji="1" lang="ja-JP" altLang="en-US" smtClean="0"/>
              <a:pPr/>
              <a:t>2021/5/10</a:t>
            </a:fld>
            <a:endParaRPr kumimoji="1" lang="ja-JP" altLang="en-US"/>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3" y="9440652"/>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41" y="9440652"/>
            <a:ext cx="2949787" cy="496967"/>
          </a:xfrm>
          <a:prstGeom prst="rect">
            <a:avLst/>
          </a:prstGeom>
        </p:spPr>
        <p:txBody>
          <a:bodyPr vert="horz" lIns="91440" tIns="45720" rIns="91440" bIns="45720" rtlCol="0" anchor="b"/>
          <a:lstStyle>
            <a:lvl1pPr algn="r">
              <a:defRPr sz="1200"/>
            </a:lvl1pPr>
          </a:lstStyle>
          <a:p>
            <a:fld id="{BE62CA77-C87B-4EF1-9E59-7D7A305AF787}" type="slidenum">
              <a:rPr kumimoji="1" lang="ja-JP" altLang="en-US" smtClean="0"/>
              <a:pPr/>
              <a:t>‹#›</a:t>
            </a:fld>
            <a:endParaRPr kumimoji="1" lang="ja-JP" altLang="en-US"/>
          </a:p>
        </p:txBody>
      </p:sp>
    </p:spTree>
    <p:extLst>
      <p:ext uri="{BB962C8B-B14F-4D97-AF65-F5344CB8AC3E}">
        <p14:creationId xmlns:p14="http://schemas.microsoft.com/office/powerpoint/2010/main" val="24798692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676" y="2130432"/>
            <a:ext cx="8418648"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824" y="3886200"/>
            <a:ext cx="693435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119AAE56-FEBC-45A4-85E9-14427B53FF3C}" type="datetime1">
              <a:rPr lang="ja-JP" altLang="en-US" smtClean="0">
                <a:solidFill>
                  <a:prstClr val="black">
                    <a:tint val="75000"/>
                  </a:prstClr>
                </a:solidFill>
              </a:rPr>
              <a:t>2021/5/10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17C4E106-E4D4-4543-B6B1-4D754DB7827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977824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C1276F7-CD9C-4CB7-8CD4-2A7B4A396540}" type="datetime1">
              <a:rPr kumimoji="1" lang="ja-JP" altLang="en-US" smtClean="0"/>
              <a:t>2021/5/10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566574" y="6492875"/>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424606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197" indent="0">
              <a:buNone/>
              <a:defRPr sz="1200"/>
            </a:lvl2pPr>
            <a:lvl3pPr marL="914394" indent="0">
              <a:buNone/>
              <a:defRPr sz="1000"/>
            </a:lvl3pPr>
            <a:lvl4pPr marL="1371591" indent="0">
              <a:buNone/>
              <a:defRPr sz="900"/>
            </a:lvl4pPr>
            <a:lvl5pPr marL="1828789" indent="0">
              <a:buNone/>
              <a:defRPr sz="900"/>
            </a:lvl5pPr>
            <a:lvl6pPr marL="2285986" indent="0">
              <a:buNone/>
              <a:defRPr sz="900"/>
            </a:lvl6pPr>
            <a:lvl7pPr marL="2743183" indent="0">
              <a:buNone/>
              <a:defRPr sz="900"/>
            </a:lvl7pPr>
            <a:lvl8pPr marL="3200380" indent="0">
              <a:buNone/>
              <a:defRPr sz="900"/>
            </a:lvl8pPr>
            <a:lvl9pPr marL="3657577"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E534ED-1CD1-40C8-BE04-54C2213A507F}" type="datetime1">
              <a:rPr kumimoji="1" lang="ja-JP" altLang="en-US" smtClean="0"/>
              <a:t>2021/5/10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594600" y="6468589"/>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2693345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197" indent="0">
              <a:buNone/>
              <a:defRPr sz="2800"/>
            </a:lvl2pPr>
            <a:lvl3pPr marL="914394" indent="0">
              <a:buNone/>
              <a:defRPr sz="2400"/>
            </a:lvl3pPr>
            <a:lvl4pPr marL="1371591" indent="0">
              <a:buNone/>
              <a:defRPr sz="2000"/>
            </a:lvl4pPr>
            <a:lvl5pPr marL="1828789" indent="0">
              <a:buNone/>
              <a:defRPr sz="2000"/>
            </a:lvl5pPr>
            <a:lvl6pPr marL="2285986" indent="0">
              <a:buNone/>
              <a:defRPr sz="2000"/>
            </a:lvl6pPr>
            <a:lvl7pPr marL="2743183" indent="0">
              <a:buNone/>
              <a:defRPr sz="2000"/>
            </a:lvl7pPr>
            <a:lvl8pPr marL="3200380" indent="0">
              <a:buNone/>
              <a:defRPr sz="2000"/>
            </a:lvl8pPr>
            <a:lvl9pPr marL="3657577"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97" indent="0">
              <a:buNone/>
              <a:defRPr sz="1200"/>
            </a:lvl2pPr>
            <a:lvl3pPr marL="914394" indent="0">
              <a:buNone/>
              <a:defRPr sz="1000"/>
            </a:lvl3pPr>
            <a:lvl4pPr marL="1371591" indent="0">
              <a:buNone/>
              <a:defRPr sz="900"/>
            </a:lvl4pPr>
            <a:lvl5pPr marL="1828789" indent="0">
              <a:buNone/>
              <a:defRPr sz="900"/>
            </a:lvl5pPr>
            <a:lvl6pPr marL="2285986" indent="0">
              <a:buNone/>
              <a:defRPr sz="900"/>
            </a:lvl6pPr>
            <a:lvl7pPr marL="2743183" indent="0">
              <a:buNone/>
              <a:defRPr sz="900"/>
            </a:lvl7pPr>
            <a:lvl8pPr marL="3200380" indent="0">
              <a:buNone/>
              <a:defRPr sz="900"/>
            </a:lvl8pPr>
            <a:lvl9pPr marL="3657577"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FCECBF-8EA1-4438-9441-6316D2DA811D}" type="datetime1">
              <a:rPr kumimoji="1" lang="ja-JP" altLang="en-US" smtClean="0"/>
              <a:t>2021/5/10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594600" y="6492875"/>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3286629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E1001F-4116-4EFF-BF8C-F9D0CA0BDE66}" type="datetime1">
              <a:rPr kumimoji="1" lang="ja-JP" altLang="en-US" smtClean="0"/>
              <a:t>2021/5/10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82163" y="6492875"/>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2503608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40434B-75A2-4741-9B2B-24858C681A2D}" type="datetime1">
              <a:rPr kumimoji="1" lang="ja-JP" altLang="en-US" smtClean="0"/>
              <a:t>2021/5/10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74368" y="6492875"/>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3304567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14146" y="6564438"/>
            <a:ext cx="2311400" cy="365125"/>
          </a:xfrm>
        </p:spPr>
        <p:txBody>
          <a:bodyPr/>
          <a:lstStyle/>
          <a:p>
            <a:pPr>
              <a:defRPr/>
            </a:pPr>
            <a:fld id="{D803EB87-0BF7-44D2-964E-7F83D4FB7478}" type="datetime1">
              <a:rPr lang="ja-JP" altLang="en-US" smtClean="0">
                <a:solidFill>
                  <a:prstClr val="black">
                    <a:tint val="75000"/>
                  </a:prstClr>
                </a:solidFill>
              </a:rPr>
              <a:t>2021/5/10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594600" y="6529168"/>
            <a:ext cx="2311400" cy="365125"/>
          </a:xfrm>
        </p:spPr>
        <p:txBody>
          <a:bodyPr/>
          <a:lstStyle>
            <a:lvl1pPr>
              <a:defRPr sz="1197">
                <a:solidFill>
                  <a:schemeClr val="tx1"/>
                </a:solidFill>
              </a:defRPr>
            </a:lvl1pPr>
          </a:lstStyle>
          <a:p>
            <a:pPr>
              <a:defRPr/>
            </a:pPr>
            <a:fld id="{17C4E106-E4D4-4543-B6B1-4D754DB78274}" type="slidenum">
              <a:rPr lang="ja-JP" altLang="en-US" smtClean="0"/>
              <a:pPr>
                <a:defRPr/>
              </a:pPr>
              <a:t>‹#›</a:t>
            </a:fld>
            <a:endParaRPr lang="ja-JP" altLang="en-US"/>
          </a:p>
        </p:txBody>
      </p:sp>
    </p:spTree>
    <p:extLst>
      <p:ext uri="{BB962C8B-B14F-4D97-AF65-F5344CB8AC3E}">
        <p14:creationId xmlns:p14="http://schemas.microsoft.com/office/powerpoint/2010/main" val="4159167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3_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333379"/>
            <a:ext cx="9086400" cy="485775"/>
          </a:xfrm>
        </p:spPr>
        <p:txBody>
          <a:bodyPr lIns="0" anchor="ctr">
            <a:normAutofit/>
          </a:bodyPr>
          <a:lstStyle>
            <a:lvl1pPr>
              <a:defRPr sz="2394" b="1"/>
            </a:lvl1pPr>
          </a:lstStyle>
          <a:p>
            <a:r>
              <a:rPr kumimoji="1" lang="ja-JP" altLang="en-US" smtClean="0"/>
              <a:t>マスター タイトルの書式設定</a:t>
            </a:r>
            <a:endParaRPr kumimoji="1" lang="ja-JP" altLang="en-US" dirty="0"/>
          </a:p>
        </p:txBody>
      </p:sp>
      <p:sp>
        <p:nvSpPr>
          <p:cNvPr id="5" name="テキスト プレースホルダー 4"/>
          <p:cNvSpPr>
            <a:spLocks noGrp="1"/>
          </p:cNvSpPr>
          <p:nvPr>
            <p:ph type="body" sz="quarter" idx="10"/>
          </p:nvPr>
        </p:nvSpPr>
        <p:spPr>
          <a:xfrm>
            <a:off x="410400" y="982805"/>
            <a:ext cx="9086400" cy="2191369"/>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lang="ja-JP" altLang="en-US" dirty="0" smtClean="0"/>
            </a:lvl1pPr>
            <a:lvl2pPr>
              <a:defRPr lang="ja-JP" altLang="en-US" dirty="0" smtClean="0"/>
            </a:lvl2pPr>
            <a:lvl3pPr>
              <a:defRPr lang="ja-JP" altLang="en-US" dirty="0" smtClean="0"/>
            </a:lvl3pPr>
            <a:lvl4pPr>
              <a:defRPr lang="ja-JP" altLang="en-US" dirty="0" smtClean="0"/>
            </a:lvl4pPr>
            <a:lvl5pPr>
              <a:defRPr lang="ja-JP" altLang="en-US" dirty="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スライド番号プレースホルダー 5"/>
          <p:cNvSpPr>
            <a:spLocks noGrp="1"/>
          </p:cNvSpPr>
          <p:nvPr>
            <p:ph type="sldNum" sz="quarter" idx="12"/>
          </p:nvPr>
        </p:nvSpPr>
        <p:spPr>
          <a:xfrm>
            <a:off x="7594600" y="6529168"/>
            <a:ext cx="2311400" cy="365125"/>
          </a:xfrm>
        </p:spPr>
        <p:txBody>
          <a:bodyPr/>
          <a:lstStyle>
            <a:lvl1pPr>
              <a:defRPr sz="1197">
                <a:solidFill>
                  <a:schemeClr val="tx1"/>
                </a:solidFill>
              </a:defRPr>
            </a:lvl1pPr>
          </a:lstStyle>
          <a:p>
            <a:pPr>
              <a:defRPr/>
            </a:pPr>
            <a:fld id="{17C4E106-E4D4-4543-B6B1-4D754DB78274}" type="slidenum">
              <a:rPr lang="ja-JP" altLang="en-US" smtClean="0"/>
              <a:pPr>
                <a:defRPr/>
              </a:pPr>
              <a:t>‹#›</a:t>
            </a:fld>
            <a:endParaRPr lang="ja-JP" altLang="en-US"/>
          </a:p>
        </p:txBody>
      </p:sp>
    </p:spTree>
    <p:extLst>
      <p:ext uri="{BB962C8B-B14F-4D97-AF65-F5344CB8AC3E}">
        <p14:creationId xmlns:p14="http://schemas.microsoft.com/office/powerpoint/2010/main" val="14670347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676" y="2130426"/>
            <a:ext cx="8418648"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824" y="3886200"/>
            <a:ext cx="693435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818C36D3-D364-4944-B8A5-7B24270FB10C}" type="datetime1">
              <a:rPr lang="ja-JP" altLang="en-US" smtClean="0">
                <a:solidFill>
                  <a:prstClr val="black">
                    <a:tint val="75000"/>
                  </a:prstClr>
                </a:solidFill>
              </a:rPr>
              <a:t>2021/5/10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17C4E106-E4D4-4543-B6B1-4D754DB7827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0053806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14146" y="6563802"/>
            <a:ext cx="2311400" cy="365125"/>
          </a:xfrm>
        </p:spPr>
        <p:txBody>
          <a:bodyPr/>
          <a:lstStyle/>
          <a:p>
            <a:pPr>
              <a:defRPr/>
            </a:pPr>
            <a:fld id="{1AA43191-61DF-4825-8905-BE4BAD95C086}" type="datetime1">
              <a:rPr lang="ja-JP" altLang="en-US" smtClean="0">
                <a:solidFill>
                  <a:prstClr val="black">
                    <a:tint val="75000"/>
                  </a:prstClr>
                </a:solidFill>
              </a:rPr>
              <a:t>2021/5/10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623213" y="6592268"/>
            <a:ext cx="2311400" cy="365125"/>
          </a:xfrm>
        </p:spPr>
        <p:txBody>
          <a:bodyPr/>
          <a:lstStyle/>
          <a:p>
            <a:pPr>
              <a:defRPr/>
            </a:pPr>
            <a:fld id="{17C4E106-E4D4-4543-B6B1-4D754DB7827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2622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1"/>
            <a:ext cx="6934200" cy="1752600"/>
          </a:xfrm>
        </p:spPr>
        <p:txBody>
          <a:bodyPr/>
          <a:lstStyle>
            <a:lvl1pPr marL="0" indent="0" algn="ctr">
              <a:buNone/>
              <a:defRPr>
                <a:solidFill>
                  <a:schemeClr val="tx1">
                    <a:tint val="75000"/>
                  </a:schemeClr>
                </a:solidFill>
              </a:defRPr>
            </a:lvl1pPr>
            <a:lvl2pPr marL="457197" indent="0" algn="ctr">
              <a:buNone/>
              <a:defRPr>
                <a:solidFill>
                  <a:schemeClr val="tx1">
                    <a:tint val="75000"/>
                  </a:schemeClr>
                </a:solidFill>
              </a:defRPr>
            </a:lvl2pPr>
            <a:lvl3pPr marL="914394" indent="0" algn="ctr">
              <a:buNone/>
              <a:defRPr>
                <a:solidFill>
                  <a:schemeClr val="tx1">
                    <a:tint val="75000"/>
                  </a:schemeClr>
                </a:solidFill>
              </a:defRPr>
            </a:lvl3pPr>
            <a:lvl4pPr marL="1371591" indent="0" algn="ctr">
              <a:buNone/>
              <a:defRPr>
                <a:solidFill>
                  <a:schemeClr val="tx1">
                    <a:tint val="75000"/>
                  </a:schemeClr>
                </a:solidFill>
              </a:defRPr>
            </a:lvl4pPr>
            <a:lvl5pPr marL="1828789" indent="0" algn="ctr">
              <a:buNone/>
              <a:defRPr>
                <a:solidFill>
                  <a:schemeClr val="tx1">
                    <a:tint val="75000"/>
                  </a:schemeClr>
                </a:solidFill>
              </a:defRPr>
            </a:lvl5pPr>
            <a:lvl6pPr marL="2285986" indent="0" algn="ctr">
              <a:buNone/>
              <a:defRPr>
                <a:solidFill>
                  <a:schemeClr val="tx1">
                    <a:tint val="75000"/>
                  </a:schemeClr>
                </a:solidFill>
              </a:defRPr>
            </a:lvl6pPr>
            <a:lvl7pPr marL="2743183" indent="0" algn="ctr">
              <a:buNone/>
              <a:defRPr>
                <a:solidFill>
                  <a:schemeClr val="tx1">
                    <a:tint val="75000"/>
                  </a:schemeClr>
                </a:solidFill>
              </a:defRPr>
            </a:lvl7pPr>
            <a:lvl8pPr marL="3200380" indent="0" algn="ctr">
              <a:buNone/>
              <a:defRPr>
                <a:solidFill>
                  <a:schemeClr val="tx1">
                    <a:tint val="75000"/>
                  </a:schemeClr>
                </a:solidFill>
              </a:defRPr>
            </a:lvl8pPr>
            <a:lvl9pPr marL="365757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343FCC4-4726-4E1B-A79A-C426F2822D56}" type="datetime1">
              <a:rPr kumimoji="1" lang="ja-JP" altLang="en-US" smtClean="0"/>
              <a:t>2021/5/10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87199" y="6492875"/>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3392994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11D68A5-6BBA-4889-87B0-5EE19A273163}" type="datetime1">
              <a:rPr kumimoji="1" lang="ja-JP" altLang="en-US" smtClean="0"/>
              <a:t>2021/5/10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94600" y="6492875"/>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206490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197" indent="0">
              <a:buNone/>
              <a:defRPr sz="1800">
                <a:solidFill>
                  <a:schemeClr val="tx1">
                    <a:tint val="75000"/>
                  </a:schemeClr>
                </a:solidFill>
              </a:defRPr>
            </a:lvl2pPr>
            <a:lvl3pPr marL="914394" indent="0">
              <a:buNone/>
              <a:defRPr sz="1600">
                <a:solidFill>
                  <a:schemeClr val="tx1">
                    <a:tint val="75000"/>
                  </a:schemeClr>
                </a:solidFill>
              </a:defRPr>
            </a:lvl3pPr>
            <a:lvl4pPr marL="1371591" indent="0">
              <a:buNone/>
              <a:defRPr sz="1400">
                <a:solidFill>
                  <a:schemeClr val="tx1">
                    <a:tint val="75000"/>
                  </a:schemeClr>
                </a:solidFill>
              </a:defRPr>
            </a:lvl4pPr>
            <a:lvl5pPr marL="1828789" indent="0">
              <a:buNone/>
              <a:defRPr sz="1400">
                <a:solidFill>
                  <a:schemeClr val="tx1">
                    <a:tint val="75000"/>
                  </a:schemeClr>
                </a:solidFill>
              </a:defRPr>
            </a:lvl5pPr>
            <a:lvl6pPr marL="2285986" indent="0">
              <a:buNone/>
              <a:defRPr sz="1400">
                <a:solidFill>
                  <a:schemeClr val="tx1">
                    <a:tint val="75000"/>
                  </a:schemeClr>
                </a:solidFill>
              </a:defRPr>
            </a:lvl6pPr>
            <a:lvl7pPr marL="2743183" indent="0">
              <a:buNone/>
              <a:defRPr sz="1400">
                <a:solidFill>
                  <a:schemeClr val="tx1">
                    <a:tint val="75000"/>
                  </a:schemeClr>
                </a:solidFill>
              </a:defRPr>
            </a:lvl7pPr>
            <a:lvl8pPr marL="3200380" indent="0">
              <a:buNone/>
              <a:defRPr sz="1400">
                <a:solidFill>
                  <a:schemeClr val="tx1">
                    <a:tint val="75000"/>
                  </a:schemeClr>
                </a:solidFill>
              </a:defRPr>
            </a:lvl8pPr>
            <a:lvl9pPr marL="3657577"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79F6790-8369-455A-96EF-848F0F5AF1C5}" type="datetime1">
              <a:rPr kumimoji="1" lang="ja-JP" altLang="en-US" smtClean="0"/>
              <a:t>2021/5/10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90377" y="6492875"/>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2612293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0"/>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0"/>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8BFBDE8-5127-4CEB-9EC1-D59983B20214}" type="datetime1">
              <a:rPr kumimoji="1" lang="ja-JP" altLang="en-US" smtClean="0"/>
              <a:t>2021/5/10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591216" y="6468589"/>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1286947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97" indent="0">
              <a:buNone/>
              <a:defRPr sz="2000" b="1"/>
            </a:lvl2pPr>
            <a:lvl3pPr marL="914394" indent="0">
              <a:buNone/>
              <a:defRPr sz="1800" b="1"/>
            </a:lvl3pPr>
            <a:lvl4pPr marL="1371591" indent="0">
              <a:buNone/>
              <a:defRPr sz="1600" b="1"/>
            </a:lvl4pPr>
            <a:lvl5pPr marL="1828789" indent="0">
              <a:buNone/>
              <a:defRPr sz="1600" b="1"/>
            </a:lvl5pPr>
            <a:lvl6pPr marL="2285986" indent="0">
              <a:buNone/>
              <a:defRPr sz="1600" b="1"/>
            </a:lvl6pPr>
            <a:lvl7pPr marL="2743183" indent="0">
              <a:buNone/>
              <a:defRPr sz="1600" b="1"/>
            </a:lvl7pPr>
            <a:lvl8pPr marL="3200380" indent="0">
              <a:buNone/>
              <a:defRPr sz="1600" b="1"/>
            </a:lvl8pPr>
            <a:lvl9pPr marL="3657577"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197" indent="0">
              <a:buNone/>
              <a:defRPr sz="2000" b="1"/>
            </a:lvl2pPr>
            <a:lvl3pPr marL="914394" indent="0">
              <a:buNone/>
              <a:defRPr sz="1800" b="1"/>
            </a:lvl3pPr>
            <a:lvl4pPr marL="1371591" indent="0">
              <a:buNone/>
              <a:defRPr sz="1600" b="1"/>
            </a:lvl4pPr>
            <a:lvl5pPr marL="1828789" indent="0">
              <a:buNone/>
              <a:defRPr sz="1600" b="1"/>
            </a:lvl5pPr>
            <a:lvl6pPr marL="2285986" indent="0">
              <a:buNone/>
              <a:defRPr sz="1600" b="1"/>
            </a:lvl6pPr>
            <a:lvl7pPr marL="2743183" indent="0">
              <a:buNone/>
              <a:defRPr sz="1600" b="1"/>
            </a:lvl7pPr>
            <a:lvl8pPr marL="3200380" indent="0">
              <a:buNone/>
              <a:defRPr sz="1600" b="1"/>
            </a:lvl8pPr>
            <a:lvl9pPr marL="3657577"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84DE496-FECE-4E7D-B893-40C07DDEB1D3}" type="datetime1">
              <a:rPr kumimoji="1" lang="ja-JP" altLang="en-US" smtClean="0"/>
              <a:t>2021/5/10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7594600" y="6492875"/>
            <a:ext cx="2311400" cy="365125"/>
          </a:xfrm>
        </p:spPr>
        <p:txBody>
          <a:bodyPr/>
          <a:lstStyle>
            <a:lvl1pPr>
              <a:defRPr>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1191154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8EB59EC-77F6-4EA9-AC96-44023966406F}" type="datetime1">
              <a:rPr kumimoji="1" lang="ja-JP" altLang="en-US" smtClean="0"/>
              <a:t>2021/5/10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7545288" y="6459559"/>
            <a:ext cx="2311400" cy="365125"/>
          </a:xfrm>
        </p:spPr>
        <p:txBody>
          <a:bodyPr/>
          <a:lstStyle>
            <a:lvl1pPr>
              <a:defRPr sz="1197">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39463860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13" y="274638"/>
            <a:ext cx="8915400" cy="1143000"/>
          </a:xfrm>
          <a:prstGeom prst="rect">
            <a:avLst/>
          </a:prstGeom>
          <a:noFill/>
          <a:ln w="9525">
            <a:noFill/>
            <a:miter lim="800000"/>
            <a:headEnd/>
            <a:tailEnd/>
          </a:ln>
        </p:spPr>
        <p:txBody>
          <a:bodyPr vert="horz" wrap="square" lIns="90982" tIns="45499" rIns="90982" bIns="45499"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13" y="1600234"/>
            <a:ext cx="8915400" cy="4525963"/>
          </a:xfrm>
          <a:prstGeom prst="rect">
            <a:avLst/>
          </a:prstGeom>
          <a:noFill/>
          <a:ln w="9525">
            <a:noFill/>
            <a:miter lim="800000"/>
            <a:headEnd/>
            <a:tailEnd/>
          </a:ln>
        </p:spPr>
        <p:txBody>
          <a:bodyPr vert="horz" wrap="square" lIns="90982" tIns="45499" rIns="90982" bIns="454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37" y="6357026"/>
            <a:ext cx="2311400" cy="365125"/>
          </a:xfrm>
          <a:prstGeom prst="rect">
            <a:avLst/>
          </a:prstGeom>
        </p:spPr>
        <p:txBody>
          <a:bodyPr vert="horz" lIns="90982" tIns="45499" rIns="90982" bIns="45499" rtlCol="0" anchor="ctr"/>
          <a:lstStyle>
            <a:lvl1pPr algn="l">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F85E855C-D0F8-430D-8E0F-EDD0296DB3C2}" type="datetime1">
              <a:rPr lang="ja-JP" altLang="en-US" smtClean="0">
                <a:solidFill>
                  <a:prstClr val="black">
                    <a:tint val="75000"/>
                  </a:prstClr>
                </a:solidFill>
              </a:rPr>
              <a:t>2021/5/10</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62" y="6357026"/>
            <a:ext cx="3136900" cy="365125"/>
          </a:xfrm>
          <a:prstGeom prst="rect">
            <a:avLst/>
          </a:prstGeom>
        </p:spPr>
        <p:txBody>
          <a:bodyPr vert="horz" lIns="90982" tIns="45499" rIns="90982" bIns="45499" rtlCol="0" anchor="ctr"/>
          <a:lstStyle>
            <a:lvl1pPr algn="ctr">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49" y="6357026"/>
            <a:ext cx="2311400" cy="365125"/>
          </a:xfrm>
          <a:prstGeom prst="rect">
            <a:avLst/>
          </a:prstGeom>
        </p:spPr>
        <p:txBody>
          <a:bodyPr vert="horz" lIns="90982" tIns="45499" rIns="90982" bIns="45499" rtlCol="0" anchor="ctr"/>
          <a:lstStyle>
            <a:lvl1pPr algn="r">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17C4E106-E4D4-4543-B6B1-4D754DB78274}" type="slidenum">
              <a:rPr lang="ja-JP" altLang="en-US">
                <a:solidFill>
                  <a:prstClr val="black">
                    <a:tint val="75000"/>
                  </a:prstClr>
                </a:solidFill>
              </a:rPr>
              <a:pPr fontAlgn="base">
                <a:spcBef>
                  <a:spcPct val="0"/>
                </a:spcBef>
                <a:spcAft>
                  <a:spcPct val="0"/>
                </a:spcAft>
                <a:defRPr/>
              </a:pPr>
              <a:t>‹#›</a:t>
            </a:fld>
            <a:endParaRPr lang="ja-JP" altLang="en-US">
              <a:solidFill>
                <a:prstClr val="black">
                  <a:tint val="75000"/>
                </a:prstClr>
              </a:solidFill>
            </a:endParaRPr>
          </a:p>
        </p:txBody>
      </p:sp>
    </p:spTree>
    <p:extLst>
      <p:ext uri="{BB962C8B-B14F-4D97-AF65-F5344CB8AC3E}">
        <p14:creationId xmlns:p14="http://schemas.microsoft.com/office/powerpoint/2010/main" val="2429749040"/>
      </p:ext>
    </p:extLst>
  </p:cSld>
  <p:clrMap bg1="lt1" tx1="dk1" bg2="lt2" tx2="dk2" accent1="accent1" accent2="accent2" accent3="accent3" accent4="accent4" accent5="accent5" accent6="accent6" hlink="hlink" folHlink="folHlink"/>
  <p:sldLayoutIdLst>
    <p:sldLayoutId id="2147483923" r:id="rId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4901" algn="ctr" rtl="0" fontAlgn="base">
        <a:spcBef>
          <a:spcPct val="0"/>
        </a:spcBef>
        <a:spcAft>
          <a:spcPct val="0"/>
        </a:spcAft>
        <a:defRPr kumimoji="1" sz="4400">
          <a:solidFill>
            <a:schemeClr val="tx1"/>
          </a:solidFill>
          <a:latin typeface="Calibri" pitchFamily="34" charset="0"/>
          <a:ea typeface="ＭＳ Ｐゴシック" charset="-128"/>
        </a:defRPr>
      </a:lvl6pPr>
      <a:lvl7pPr marL="909813" algn="ctr" rtl="0" fontAlgn="base">
        <a:spcBef>
          <a:spcPct val="0"/>
        </a:spcBef>
        <a:spcAft>
          <a:spcPct val="0"/>
        </a:spcAft>
        <a:defRPr kumimoji="1" sz="4400">
          <a:solidFill>
            <a:schemeClr val="tx1"/>
          </a:solidFill>
          <a:latin typeface="Calibri" pitchFamily="34" charset="0"/>
          <a:ea typeface="ＭＳ Ｐゴシック" charset="-128"/>
        </a:defRPr>
      </a:lvl7pPr>
      <a:lvl8pPr marL="1364717" algn="ctr" rtl="0" fontAlgn="base">
        <a:spcBef>
          <a:spcPct val="0"/>
        </a:spcBef>
        <a:spcAft>
          <a:spcPct val="0"/>
        </a:spcAft>
        <a:defRPr kumimoji="1" sz="4400">
          <a:solidFill>
            <a:schemeClr val="tx1"/>
          </a:solidFill>
          <a:latin typeface="Calibri" pitchFamily="34" charset="0"/>
          <a:ea typeface="ＭＳ Ｐゴシック" charset="-128"/>
        </a:defRPr>
      </a:lvl8pPr>
      <a:lvl9pPr marL="181963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187" indent="-341187"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39226" indent="-284322"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37270" indent="-227457"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2185"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47087"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1997"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6906"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1810"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6719"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813" rtl="0" eaLnBrk="1" latinLnBrk="0" hangingPunct="1">
        <a:defRPr kumimoji="1" sz="1800" kern="1200">
          <a:solidFill>
            <a:schemeClr val="tx1"/>
          </a:solidFill>
          <a:latin typeface="+mn-lt"/>
          <a:ea typeface="+mn-ea"/>
          <a:cs typeface="+mn-cs"/>
        </a:defRPr>
      </a:lvl1pPr>
      <a:lvl2pPr marL="454901" algn="l" defTabSz="909813" rtl="0" eaLnBrk="1" latinLnBrk="0" hangingPunct="1">
        <a:defRPr kumimoji="1" sz="1800" kern="1200">
          <a:solidFill>
            <a:schemeClr val="tx1"/>
          </a:solidFill>
          <a:latin typeface="+mn-lt"/>
          <a:ea typeface="+mn-ea"/>
          <a:cs typeface="+mn-cs"/>
        </a:defRPr>
      </a:lvl2pPr>
      <a:lvl3pPr marL="909813" algn="l" defTabSz="909813" rtl="0" eaLnBrk="1" latinLnBrk="0" hangingPunct="1">
        <a:defRPr kumimoji="1" sz="1800" kern="1200">
          <a:solidFill>
            <a:schemeClr val="tx1"/>
          </a:solidFill>
          <a:latin typeface="+mn-lt"/>
          <a:ea typeface="+mn-ea"/>
          <a:cs typeface="+mn-cs"/>
        </a:defRPr>
      </a:lvl3pPr>
      <a:lvl4pPr marL="1364717" algn="l" defTabSz="909813" rtl="0" eaLnBrk="1" latinLnBrk="0" hangingPunct="1">
        <a:defRPr kumimoji="1" sz="1800" kern="1200">
          <a:solidFill>
            <a:schemeClr val="tx1"/>
          </a:solidFill>
          <a:latin typeface="+mn-lt"/>
          <a:ea typeface="+mn-ea"/>
          <a:cs typeface="+mn-cs"/>
        </a:defRPr>
      </a:lvl4pPr>
      <a:lvl5pPr marL="1819631" algn="l" defTabSz="909813" rtl="0" eaLnBrk="1" latinLnBrk="0" hangingPunct="1">
        <a:defRPr kumimoji="1" sz="1800" kern="1200">
          <a:solidFill>
            <a:schemeClr val="tx1"/>
          </a:solidFill>
          <a:latin typeface="+mn-lt"/>
          <a:ea typeface="+mn-ea"/>
          <a:cs typeface="+mn-cs"/>
        </a:defRPr>
      </a:lvl5pPr>
      <a:lvl6pPr marL="2274541" algn="l" defTabSz="909813" rtl="0" eaLnBrk="1" latinLnBrk="0" hangingPunct="1">
        <a:defRPr kumimoji="1" sz="1800" kern="1200">
          <a:solidFill>
            <a:schemeClr val="tx1"/>
          </a:solidFill>
          <a:latin typeface="+mn-lt"/>
          <a:ea typeface="+mn-ea"/>
          <a:cs typeface="+mn-cs"/>
        </a:defRPr>
      </a:lvl6pPr>
      <a:lvl7pPr marL="2729450" algn="l" defTabSz="909813" rtl="0" eaLnBrk="1" latinLnBrk="0" hangingPunct="1">
        <a:defRPr kumimoji="1" sz="1800" kern="1200">
          <a:solidFill>
            <a:schemeClr val="tx1"/>
          </a:solidFill>
          <a:latin typeface="+mn-lt"/>
          <a:ea typeface="+mn-ea"/>
          <a:cs typeface="+mn-cs"/>
        </a:defRPr>
      </a:lvl7pPr>
      <a:lvl8pPr marL="3184355" algn="l" defTabSz="909813" rtl="0" eaLnBrk="1" latinLnBrk="0" hangingPunct="1">
        <a:defRPr kumimoji="1" sz="1800" kern="1200">
          <a:solidFill>
            <a:schemeClr val="tx1"/>
          </a:solidFill>
          <a:latin typeface="+mn-lt"/>
          <a:ea typeface="+mn-ea"/>
          <a:cs typeface="+mn-cs"/>
        </a:defRPr>
      </a:lvl8pPr>
      <a:lvl9pPr marL="3639267" algn="l" defTabSz="909813"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13" y="274638"/>
            <a:ext cx="8915400" cy="1143000"/>
          </a:xfrm>
          <a:prstGeom prst="rect">
            <a:avLst/>
          </a:prstGeom>
          <a:noFill/>
          <a:ln w="9525">
            <a:noFill/>
            <a:miter lim="800000"/>
            <a:headEnd/>
            <a:tailEnd/>
          </a:ln>
        </p:spPr>
        <p:txBody>
          <a:bodyPr vert="horz" wrap="square" lIns="90982" tIns="45499" rIns="90982" bIns="45499"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13" y="1600234"/>
            <a:ext cx="8915400" cy="4525963"/>
          </a:xfrm>
          <a:prstGeom prst="rect">
            <a:avLst/>
          </a:prstGeom>
          <a:noFill/>
          <a:ln w="9525">
            <a:noFill/>
            <a:miter lim="800000"/>
            <a:headEnd/>
            <a:tailEnd/>
          </a:ln>
        </p:spPr>
        <p:txBody>
          <a:bodyPr vert="horz" wrap="square" lIns="90982" tIns="45499" rIns="90982" bIns="454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37" y="6357020"/>
            <a:ext cx="2311400" cy="365125"/>
          </a:xfrm>
          <a:prstGeom prst="rect">
            <a:avLst/>
          </a:prstGeom>
        </p:spPr>
        <p:txBody>
          <a:bodyPr vert="horz" lIns="90982" tIns="45499" rIns="90982" bIns="45499" rtlCol="0" anchor="ctr"/>
          <a:lstStyle>
            <a:lvl1pPr algn="l">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24BF66CD-95CC-4BC2-86F0-435B0E398F91}" type="datetime1">
              <a:rPr lang="ja-JP" altLang="en-US" smtClean="0">
                <a:solidFill>
                  <a:prstClr val="black">
                    <a:tint val="75000"/>
                  </a:prstClr>
                </a:solidFill>
              </a:rPr>
              <a:t>2021/5/10</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62" y="6357020"/>
            <a:ext cx="3136900" cy="365125"/>
          </a:xfrm>
          <a:prstGeom prst="rect">
            <a:avLst/>
          </a:prstGeom>
        </p:spPr>
        <p:txBody>
          <a:bodyPr vert="horz" lIns="90982" tIns="45499" rIns="90982" bIns="45499" rtlCol="0" anchor="ctr"/>
          <a:lstStyle>
            <a:lvl1pPr algn="ctr">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49" y="6357020"/>
            <a:ext cx="2311400" cy="365125"/>
          </a:xfrm>
          <a:prstGeom prst="rect">
            <a:avLst/>
          </a:prstGeom>
        </p:spPr>
        <p:txBody>
          <a:bodyPr vert="horz" lIns="90982" tIns="45499" rIns="90982" bIns="45499" rtlCol="0" anchor="ctr"/>
          <a:lstStyle>
            <a:lvl1pPr algn="r">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17C4E106-E4D4-4543-B6B1-4D754DB78274}" type="slidenum">
              <a:rPr lang="ja-JP" altLang="en-US">
                <a:solidFill>
                  <a:prstClr val="black">
                    <a:tint val="75000"/>
                  </a:prstClr>
                </a:solidFill>
              </a:rPr>
              <a:pPr fontAlgn="base">
                <a:spcBef>
                  <a:spcPct val="0"/>
                </a:spcBef>
                <a:spcAft>
                  <a:spcPct val="0"/>
                </a:spcAft>
                <a:defRPr/>
              </a:pPr>
              <a:t>‹#›</a:t>
            </a:fld>
            <a:endParaRPr lang="ja-JP" altLang="en-US">
              <a:solidFill>
                <a:prstClr val="black">
                  <a:tint val="75000"/>
                </a:prstClr>
              </a:solidFill>
            </a:endParaRPr>
          </a:p>
        </p:txBody>
      </p:sp>
    </p:spTree>
    <p:extLst>
      <p:ext uri="{BB962C8B-B14F-4D97-AF65-F5344CB8AC3E}">
        <p14:creationId xmlns:p14="http://schemas.microsoft.com/office/powerpoint/2010/main" val="3506507981"/>
      </p:ext>
    </p:extLst>
  </p:cSld>
  <p:clrMap bg1="lt1" tx1="dk1" bg2="lt2" tx2="dk2" accent1="accent1" accent2="accent2" accent3="accent3" accent4="accent4" accent5="accent5" accent6="accent6" hlink="hlink" folHlink="folHlink"/>
  <p:sldLayoutIdLst>
    <p:sldLayoutId id="2147483928" r:id="rId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4901" algn="ctr" rtl="0" fontAlgn="base">
        <a:spcBef>
          <a:spcPct val="0"/>
        </a:spcBef>
        <a:spcAft>
          <a:spcPct val="0"/>
        </a:spcAft>
        <a:defRPr kumimoji="1" sz="4400">
          <a:solidFill>
            <a:schemeClr val="tx1"/>
          </a:solidFill>
          <a:latin typeface="Calibri" pitchFamily="34" charset="0"/>
          <a:ea typeface="ＭＳ Ｐゴシック" charset="-128"/>
        </a:defRPr>
      </a:lvl6pPr>
      <a:lvl7pPr marL="909813" algn="ctr" rtl="0" fontAlgn="base">
        <a:spcBef>
          <a:spcPct val="0"/>
        </a:spcBef>
        <a:spcAft>
          <a:spcPct val="0"/>
        </a:spcAft>
        <a:defRPr kumimoji="1" sz="4400">
          <a:solidFill>
            <a:schemeClr val="tx1"/>
          </a:solidFill>
          <a:latin typeface="Calibri" pitchFamily="34" charset="0"/>
          <a:ea typeface="ＭＳ Ｐゴシック" charset="-128"/>
        </a:defRPr>
      </a:lvl7pPr>
      <a:lvl8pPr marL="1364717" algn="ctr" rtl="0" fontAlgn="base">
        <a:spcBef>
          <a:spcPct val="0"/>
        </a:spcBef>
        <a:spcAft>
          <a:spcPct val="0"/>
        </a:spcAft>
        <a:defRPr kumimoji="1" sz="4400">
          <a:solidFill>
            <a:schemeClr val="tx1"/>
          </a:solidFill>
          <a:latin typeface="Calibri" pitchFamily="34" charset="0"/>
          <a:ea typeface="ＭＳ Ｐゴシック" charset="-128"/>
        </a:defRPr>
      </a:lvl8pPr>
      <a:lvl9pPr marL="181963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187" indent="-341187"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39226" indent="-284322"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37270" indent="-227457"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2185"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47087"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1997"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6906"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1810"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6719"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813" rtl="0" eaLnBrk="1" latinLnBrk="0" hangingPunct="1">
        <a:defRPr kumimoji="1" sz="1800" kern="1200">
          <a:solidFill>
            <a:schemeClr val="tx1"/>
          </a:solidFill>
          <a:latin typeface="+mn-lt"/>
          <a:ea typeface="+mn-ea"/>
          <a:cs typeface="+mn-cs"/>
        </a:defRPr>
      </a:lvl1pPr>
      <a:lvl2pPr marL="454901" algn="l" defTabSz="909813" rtl="0" eaLnBrk="1" latinLnBrk="0" hangingPunct="1">
        <a:defRPr kumimoji="1" sz="1800" kern="1200">
          <a:solidFill>
            <a:schemeClr val="tx1"/>
          </a:solidFill>
          <a:latin typeface="+mn-lt"/>
          <a:ea typeface="+mn-ea"/>
          <a:cs typeface="+mn-cs"/>
        </a:defRPr>
      </a:lvl2pPr>
      <a:lvl3pPr marL="909813" algn="l" defTabSz="909813" rtl="0" eaLnBrk="1" latinLnBrk="0" hangingPunct="1">
        <a:defRPr kumimoji="1" sz="1800" kern="1200">
          <a:solidFill>
            <a:schemeClr val="tx1"/>
          </a:solidFill>
          <a:latin typeface="+mn-lt"/>
          <a:ea typeface="+mn-ea"/>
          <a:cs typeface="+mn-cs"/>
        </a:defRPr>
      </a:lvl3pPr>
      <a:lvl4pPr marL="1364717" algn="l" defTabSz="909813" rtl="0" eaLnBrk="1" latinLnBrk="0" hangingPunct="1">
        <a:defRPr kumimoji="1" sz="1800" kern="1200">
          <a:solidFill>
            <a:schemeClr val="tx1"/>
          </a:solidFill>
          <a:latin typeface="+mn-lt"/>
          <a:ea typeface="+mn-ea"/>
          <a:cs typeface="+mn-cs"/>
        </a:defRPr>
      </a:lvl4pPr>
      <a:lvl5pPr marL="1819631" algn="l" defTabSz="909813" rtl="0" eaLnBrk="1" latinLnBrk="0" hangingPunct="1">
        <a:defRPr kumimoji="1" sz="1800" kern="1200">
          <a:solidFill>
            <a:schemeClr val="tx1"/>
          </a:solidFill>
          <a:latin typeface="+mn-lt"/>
          <a:ea typeface="+mn-ea"/>
          <a:cs typeface="+mn-cs"/>
        </a:defRPr>
      </a:lvl5pPr>
      <a:lvl6pPr marL="2274541" algn="l" defTabSz="909813" rtl="0" eaLnBrk="1" latinLnBrk="0" hangingPunct="1">
        <a:defRPr kumimoji="1" sz="1800" kern="1200">
          <a:solidFill>
            <a:schemeClr val="tx1"/>
          </a:solidFill>
          <a:latin typeface="+mn-lt"/>
          <a:ea typeface="+mn-ea"/>
          <a:cs typeface="+mn-cs"/>
        </a:defRPr>
      </a:lvl6pPr>
      <a:lvl7pPr marL="2729450" algn="l" defTabSz="909813" rtl="0" eaLnBrk="1" latinLnBrk="0" hangingPunct="1">
        <a:defRPr kumimoji="1" sz="1800" kern="1200">
          <a:solidFill>
            <a:schemeClr val="tx1"/>
          </a:solidFill>
          <a:latin typeface="+mn-lt"/>
          <a:ea typeface="+mn-ea"/>
          <a:cs typeface="+mn-cs"/>
        </a:defRPr>
      </a:lvl7pPr>
      <a:lvl8pPr marL="3184355" algn="l" defTabSz="909813" rtl="0" eaLnBrk="1" latinLnBrk="0" hangingPunct="1">
        <a:defRPr kumimoji="1" sz="1800" kern="1200">
          <a:solidFill>
            <a:schemeClr val="tx1"/>
          </a:solidFill>
          <a:latin typeface="+mn-lt"/>
          <a:ea typeface="+mn-ea"/>
          <a:cs typeface="+mn-cs"/>
        </a:defRPr>
      </a:lvl8pPr>
      <a:lvl9pPr marL="3639267" algn="l" defTabSz="909813"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15" y="274638"/>
            <a:ext cx="8915400" cy="1143000"/>
          </a:xfrm>
          <a:prstGeom prst="rect">
            <a:avLst/>
          </a:prstGeom>
          <a:noFill/>
          <a:ln w="9525">
            <a:noFill/>
            <a:miter lim="800000"/>
            <a:headEnd/>
            <a:tailEnd/>
          </a:ln>
        </p:spPr>
        <p:txBody>
          <a:bodyPr vert="horz" wrap="square" lIns="90982" tIns="45499" rIns="90982" bIns="45499"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15" y="1600235"/>
            <a:ext cx="8915400" cy="4525963"/>
          </a:xfrm>
          <a:prstGeom prst="rect">
            <a:avLst/>
          </a:prstGeom>
          <a:noFill/>
          <a:ln w="9525">
            <a:noFill/>
            <a:miter lim="800000"/>
            <a:headEnd/>
            <a:tailEnd/>
          </a:ln>
        </p:spPr>
        <p:txBody>
          <a:bodyPr vert="horz" wrap="square" lIns="90982" tIns="45499" rIns="90982" bIns="454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37" y="6357024"/>
            <a:ext cx="2311400" cy="365125"/>
          </a:xfrm>
          <a:prstGeom prst="rect">
            <a:avLst/>
          </a:prstGeom>
        </p:spPr>
        <p:txBody>
          <a:bodyPr vert="horz" lIns="90982" tIns="45499" rIns="90982" bIns="45499" rtlCol="0" anchor="ctr"/>
          <a:lstStyle>
            <a:lvl1pPr algn="l">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520804C1-2E7E-4381-8F2F-CE0D798C8333}" type="datetime1">
              <a:rPr lang="ja-JP" altLang="en-US" smtClean="0">
                <a:solidFill>
                  <a:prstClr val="black">
                    <a:tint val="75000"/>
                  </a:prstClr>
                </a:solidFill>
              </a:rPr>
              <a:t>2021/5/10</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62" y="6357024"/>
            <a:ext cx="3136900" cy="365125"/>
          </a:xfrm>
          <a:prstGeom prst="rect">
            <a:avLst/>
          </a:prstGeom>
        </p:spPr>
        <p:txBody>
          <a:bodyPr vert="horz" lIns="90982" tIns="45499" rIns="90982" bIns="45499" rtlCol="0" anchor="ctr"/>
          <a:lstStyle>
            <a:lvl1pPr algn="ctr">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50" y="6357024"/>
            <a:ext cx="2311400" cy="365125"/>
          </a:xfrm>
          <a:prstGeom prst="rect">
            <a:avLst/>
          </a:prstGeom>
        </p:spPr>
        <p:txBody>
          <a:bodyPr vert="horz" lIns="90982" tIns="45499" rIns="90982" bIns="45499" rtlCol="0" anchor="ctr"/>
          <a:lstStyle>
            <a:lvl1pPr algn="r">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17C4E106-E4D4-4543-B6B1-4D754DB78274}" type="slidenum">
              <a:rPr lang="ja-JP" altLang="en-US">
                <a:solidFill>
                  <a:prstClr val="black">
                    <a:tint val="75000"/>
                  </a:prstClr>
                </a:solidFill>
              </a:rPr>
              <a:pPr fontAlgn="base">
                <a:spcBef>
                  <a:spcPct val="0"/>
                </a:spcBef>
                <a:spcAft>
                  <a:spcPct val="0"/>
                </a:spcAft>
                <a:defRPr/>
              </a:pPr>
              <a:t>‹#›</a:t>
            </a:fld>
            <a:endParaRPr lang="ja-JP" altLang="en-US">
              <a:solidFill>
                <a:prstClr val="black">
                  <a:tint val="75000"/>
                </a:prstClr>
              </a:solidFill>
            </a:endParaRPr>
          </a:p>
        </p:txBody>
      </p:sp>
    </p:spTree>
    <p:extLst>
      <p:ext uri="{BB962C8B-B14F-4D97-AF65-F5344CB8AC3E}">
        <p14:creationId xmlns:p14="http://schemas.microsoft.com/office/powerpoint/2010/main" val="2327278332"/>
      </p:ext>
    </p:extLst>
  </p:cSld>
  <p:clrMap bg1="lt1" tx1="dk1" bg2="lt2" tx2="dk2" accent1="accent1" accent2="accent2" accent3="accent3" accent4="accent4" accent5="accent5" accent6="accent6" hlink="hlink" folHlink="folHlink"/>
  <p:sldLayoutIdLst>
    <p:sldLayoutId id="2147483942" r:id="rId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4901" algn="ctr" rtl="0" fontAlgn="base">
        <a:spcBef>
          <a:spcPct val="0"/>
        </a:spcBef>
        <a:spcAft>
          <a:spcPct val="0"/>
        </a:spcAft>
        <a:defRPr kumimoji="1" sz="4400">
          <a:solidFill>
            <a:schemeClr val="tx1"/>
          </a:solidFill>
          <a:latin typeface="Calibri" pitchFamily="34" charset="0"/>
          <a:ea typeface="ＭＳ Ｐゴシック" charset="-128"/>
        </a:defRPr>
      </a:lvl6pPr>
      <a:lvl7pPr marL="909813" algn="ctr" rtl="0" fontAlgn="base">
        <a:spcBef>
          <a:spcPct val="0"/>
        </a:spcBef>
        <a:spcAft>
          <a:spcPct val="0"/>
        </a:spcAft>
        <a:defRPr kumimoji="1" sz="4400">
          <a:solidFill>
            <a:schemeClr val="tx1"/>
          </a:solidFill>
          <a:latin typeface="Calibri" pitchFamily="34" charset="0"/>
          <a:ea typeface="ＭＳ Ｐゴシック" charset="-128"/>
        </a:defRPr>
      </a:lvl7pPr>
      <a:lvl8pPr marL="1364717" algn="ctr" rtl="0" fontAlgn="base">
        <a:spcBef>
          <a:spcPct val="0"/>
        </a:spcBef>
        <a:spcAft>
          <a:spcPct val="0"/>
        </a:spcAft>
        <a:defRPr kumimoji="1" sz="4400">
          <a:solidFill>
            <a:schemeClr val="tx1"/>
          </a:solidFill>
          <a:latin typeface="Calibri" pitchFamily="34" charset="0"/>
          <a:ea typeface="ＭＳ Ｐゴシック" charset="-128"/>
        </a:defRPr>
      </a:lvl8pPr>
      <a:lvl9pPr marL="181963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187" indent="-341187"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39226" indent="-284322"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37270" indent="-227457"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2185"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47087"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1997"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6906"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1810"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6719"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813" rtl="0" eaLnBrk="1" latinLnBrk="0" hangingPunct="1">
        <a:defRPr kumimoji="1" sz="1800" kern="1200">
          <a:solidFill>
            <a:schemeClr val="tx1"/>
          </a:solidFill>
          <a:latin typeface="+mn-lt"/>
          <a:ea typeface="+mn-ea"/>
          <a:cs typeface="+mn-cs"/>
        </a:defRPr>
      </a:lvl1pPr>
      <a:lvl2pPr marL="454901" algn="l" defTabSz="909813" rtl="0" eaLnBrk="1" latinLnBrk="0" hangingPunct="1">
        <a:defRPr kumimoji="1" sz="1800" kern="1200">
          <a:solidFill>
            <a:schemeClr val="tx1"/>
          </a:solidFill>
          <a:latin typeface="+mn-lt"/>
          <a:ea typeface="+mn-ea"/>
          <a:cs typeface="+mn-cs"/>
        </a:defRPr>
      </a:lvl2pPr>
      <a:lvl3pPr marL="909813" algn="l" defTabSz="909813" rtl="0" eaLnBrk="1" latinLnBrk="0" hangingPunct="1">
        <a:defRPr kumimoji="1" sz="1800" kern="1200">
          <a:solidFill>
            <a:schemeClr val="tx1"/>
          </a:solidFill>
          <a:latin typeface="+mn-lt"/>
          <a:ea typeface="+mn-ea"/>
          <a:cs typeface="+mn-cs"/>
        </a:defRPr>
      </a:lvl3pPr>
      <a:lvl4pPr marL="1364717" algn="l" defTabSz="909813" rtl="0" eaLnBrk="1" latinLnBrk="0" hangingPunct="1">
        <a:defRPr kumimoji="1" sz="1800" kern="1200">
          <a:solidFill>
            <a:schemeClr val="tx1"/>
          </a:solidFill>
          <a:latin typeface="+mn-lt"/>
          <a:ea typeface="+mn-ea"/>
          <a:cs typeface="+mn-cs"/>
        </a:defRPr>
      </a:lvl4pPr>
      <a:lvl5pPr marL="1819631" algn="l" defTabSz="909813" rtl="0" eaLnBrk="1" latinLnBrk="0" hangingPunct="1">
        <a:defRPr kumimoji="1" sz="1800" kern="1200">
          <a:solidFill>
            <a:schemeClr val="tx1"/>
          </a:solidFill>
          <a:latin typeface="+mn-lt"/>
          <a:ea typeface="+mn-ea"/>
          <a:cs typeface="+mn-cs"/>
        </a:defRPr>
      </a:lvl5pPr>
      <a:lvl6pPr marL="2274541" algn="l" defTabSz="909813" rtl="0" eaLnBrk="1" latinLnBrk="0" hangingPunct="1">
        <a:defRPr kumimoji="1" sz="1800" kern="1200">
          <a:solidFill>
            <a:schemeClr val="tx1"/>
          </a:solidFill>
          <a:latin typeface="+mn-lt"/>
          <a:ea typeface="+mn-ea"/>
          <a:cs typeface="+mn-cs"/>
        </a:defRPr>
      </a:lvl6pPr>
      <a:lvl7pPr marL="2729450" algn="l" defTabSz="909813" rtl="0" eaLnBrk="1" latinLnBrk="0" hangingPunct="1">
        <a:defRPr kumimoji="1" sz="1800" kern="1200">
          <a:solidFill>
            <a:schemeClr val="tx1"/>
          </a:solidFill>
          <a:latin typeface="+mn-lt"/>
          <a:ea typeface="+mn-ea"/>
          <a:cs typeface="+mn-cs"/>
        </a:defRPr>
      </a:lvl7pPr>
      <a:lvl8pPr marL="3184355" algn="l" defTabSz="909813" rtl="0" eaLnBrk="1" latinLnBrk="0" hangingPunct="1">
        <a:defRPr kumimoji="1" sz="1800" kern="1200">
          <a:solidFill>
            <a:schemeClr val="tx1"/>
          </a:solidFill>
          <a:latin typeface="+mn-lt"/>
          <a:ea typeface="+mn-ea"/>
          <a:cs typeface="+mn-cs"/>
        </a:defRPr>
      </a:lvl8pPr>
      <a:lvl9pPr marL="3639267" algn="l" defTabSz="909813"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442AAF-23A6-4BE5-9C01-0AC701BA7217}" type="datetime1">
              <a:rPr kumimoji="1" lang="ja-JP" altLang="en-US" smtClean="0"/>
              <a:t>2021/5/10</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94600" y="6492875"/>
            <a:ext cx="2311400" cy="365125"/>
          </a:xfrm>
          <a:prstGeom prst="rect">
            <a:avLst/>
          </a:prstGeom>
        </p:spPr>
        <p:txBody>
          <a:bodyPr vert="horz" lIns="91440" tIns="45720" rIns="91440" bIns="45720" rtlCol="0" anchor="ctr"/>
          <a:lstStyle>
            <a:lvl1pPr algn="r">
              <a:defRPr sz="1200">
                <a:solidFill>
                  <a:schemeClr val="tx1"/>
                </a:solidFill>
              </a:defRPr>
            </a:lvl1pPr>
          </a:lstStyle>
          <a:p>
            <a:fld id="{9E2A29CB-BA86-48A6-80E1-CB8750A963B5}" type="slidenum">
              <a:rPr lang="ja-JP" altLang="en-US" smtClean="0"/>
              <a:pPr/>
              <a:t>‹#›</a:t>
            </a:fld>
            <a:endParaRPr lang="ja-JP" altLang="en-US"/>
          </a:p>
        </p:txBody>
      </p:sp>
    </p:spTree>
    <p:extLst>
      <p:ext uri="{BB962C8B-B14F-4D97-AF65-F5344CB8AC3E}">
        <p14:creationId xmlns:p14="http://schemas.microsoft.com/office/powerpoint/2010/main" val="3883831972"/>
      </p:ext>
    </p:extLst>
  </p:cSld>
  <p:clrMap bg1="lt1" tx1="dk1" bg2="lt2" tx2="dk2" accent1="accent1" accent2="accent2" accent3="accent3" accent4="accent4" accent5="accent5" accent6="accent6" hlink="hlink" folHlink="folHlink"/>
  <p:sldLayoutIdLst>
    <p:sldLayoutId id="2147484320" r:id="rId1"/>
    <p:sldLayoutId id="2147484321" r:id="rId2"/>
    <p:sldLayoutId id="2147484322" r:id="rId3"/>
    <p:sldLayoutId id="2147484323" r:id="rId4"/>
    <p:sldLayoutId id="2147484324" r:id="rId5"/>
    <p:sldLayoutId id="2147484325" r:id="rId6"/>
    <p:sldLayoutId id="2147484326" r:id="rId7"/>
    <p:sldLayoutId id="2147484327" r:id="rId8"/>
    <p:sldLayoutId id="2147484328" r:id="rId9"/>
    <p:sldLayoutId id="2147484329" r:id="rId10"/>
    <p:sldLayoutId id="2147484330" r:id="rId11"/>
    <p:sldLayoutId id="2147484331" r:id="rId12"/>
    <p:sldLayoutId id="2147484332" r:id="rId13"/>
  </p:sldLayoutIdLst>
  <p:hf hdr="0" ftr="0" dt="0"/>
  <p:txStyles>
    <p:titleStyle>
      <a:lvl1pPr algn="ctr" defTabSz="914394" rtl="0" eaLnBrk="1" latinLnBrk="0" hangingPunct="1">
        <a:spcBef>
          <a:spcPct val="0"/>
        </a:spcBef>
        <a:buNone/>
        <a:defRPr kumimoji="1" sz="4400" kern="1200">
          <a:solidFill>
            <a:schemeClr val="tx1"/>
          </a:solidFill>
          <a:latin typeface="+mj-lt"/>
          <a:ea typeface="+mj-ea"/>
          <a:cs typeface="+mj-cs"/>
        </a:defRPr>
      </a:lvl1pPr>
    </p:titleStyle>
    <p:bodyStyle>
      <a:lvl1pPr marL="342898" indent="-342898" algn="l" defTabSz="914394"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45" indent="-285748" algn="l" defTabSz="914394"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93" indent="-228599" algn="l" defTabSz="914394"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190" indent="-228599" algn="l" defTabSz="914394"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388" indent="-228599" algn="l" defTabSz="914394"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585" indent="-228599" algn="l" defTabSz="914394"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2" indent="-228599" algn="l" defTabSz="914394"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79" indent="-228599" algn="l" defTabSz="914394"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6" indent="-228599" algn="l" defTabSz="914394"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4" rtl="0" eaLnBrk="1" latinLnBrk="0" hangingPunct="1">
        <a:defRPr kumimoji="1" sz="1800" kern="1200">
          <a:solidFill>
            <a:schemeClr val="tx1"/>
          </a:solidFill>
          <a:latin typeface="+mn-lt"/>
          <a:ea typeface="+mn-ea"/>
          <a:cs typeface="+mn-cs"/>
        </a:defRPr>
      </a:lvl1pPr>
      <a:lvl2pPr marL="457197" algn="l" defTabSz="914394" rtl="0" eaLnBrk="1" latinLnBrk="0" hangingPunct="1">
        <a:defRPr kumimoji="1" sz="1800" kern="1200">
          <a:solidFill>
            <a:schemeClr val="tx1"/>
          </a:solidFill>
          <a:latin typeface="+mn-lt"/>
          <a:ea typeface="+mn-ea"/>
          <a:cs typeface="+mn-cs"/>
        </a:defRPr>
      </a:lvl2pPr>
      <a:lvl3pPr marL="914394" algn="l" defTabSz="914394" rtl="0" eaLnBrk="1" latinLnBrk="0" hangingPunct="1">
        <a:defRPr kumimoji="1" sz="1800" kern="1200">
          <a:solidFill>
            <a:schemeClr val="tx1"/>
          </a:solidFill>
          <a:latin typeface="+mn-lt"/>
          <a:ea typeface="+mn-ea"/>
          <a:cs typeface="+mn-cs"/>
        </a:defRPr>
      </a:lvl3pPr>
      <a:lvl4pPr marL="1371591" algn="l" defTabSz="914394" rtl="0" eaLnBrk="1" latinLnBrk="0" hangingPunct="1">
        <a:defRPr kumimoji="1" sz="1800" kern="1200">
          <a:solidFill>
            <a:schemeClr val="tx1"/>
          </a:solidFill>
          <a:latin typeface="+mn-lt"/>
          <a:ea typeface="+mn-ea"/>
          <a:cs typeface="+mn-cs"/>
        </a:defRPr>
      </a:lvl4pPr>
      <a:lvl5pPr marL="1828789" algn="l" defTabSz="914394" rtl="0" eaLnBrk="1" latinLnBrk="0" hangingPunct="1">
        <a:defRPr kumimoji="1" sz="1800" kern="1200">
          <a:solidFill>
            <a:schemeClr val="tx1"/>
          </a:solidFill>
          <a:latin typeface="+mn-lt"/>
          <a:ea typeface="+mn-ea"/>
          <a:cs typeface="+mn-cs"/>
        </a:defRPr>
      </a:lvl5pPr>
      <a:lvl6pPr marL="2285986" algn="l" defTabSz="914394" rtl="0" eaLnBrk="1" latinLnBrk="0" hangingPunct="1">
        <a:defRPr kumimoji="1" sz="1800" kern="1200">
          <a:solidFill>
            <a:schemeClr val="tx1"/>
          </a:solidFill>
          <a:latin typeface="+mn-lt"/>
          <a:ea typeface="+mn-ea"/>
          <a:cs typeface="+mn-cs"/>
        </a:defRPr>
      </a:lvl6pPr>
      <a:lvl7pPr marL="2743183" algn="l" defTabSz="914394" rtl="0" eaLnBrk="1" latinLnBrk="0" hangingPunct="1">
        <a:defRPr kumimoji="1" sz="1800" kern="1200">
          <a:solidFill>
            <a:schemeClr val="tx1"/>
          </a:solidFill>
          <a:latin typeface="+mn-lt"/>
          <a:ea typeface="+mn-ea"/>
          <a:cs typeface="+mn-cs"/>
        </a:defRPr>
      </a:lvl7pPr>
      <a:lvl8pPr marL="3200380" algn="l" defTabSz="914394" rtl="0" eaLnBrk="1" latinLnBrk="0" hangingPunct="1">
        <a:defRPr kumimoji="1" sz="1800" kern="1200">
          <a:solidFill>
            <a:schemeClr val="tx1"/>
          </a:solidFill>
          <a:latin typeface="+mn-lt"/>
          <a:ea typeface="+mn-ea"/>
          <a:cs typeface="+mn-cs"/>
        </a:defRPr>
      </a:lvl8pPr>
      <a:lvl9pPr marL="3657577" algn="l" defTabSz="914394"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
            <a:ext cx="9906000" cy="38930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297" tIns="41649" rIns="83297" bIns="41649" rtlCol="0" anchor="ctr" anchorCtr="0"/>
          <a:lstStyle/>
          <a:p>
            <a:pPr defTabSz="912114" fontAlgn="base">
              <a:spcBef>
                <a:spcPct val="0"/>
              </a:spcBef>
              <a:spcAft>
                <a:spcPct val="0"/>
              </a:spcAft>
              <a:defRPr/>
            </a:pPr>
            <a:r>
              <a:rPr lang="ja-JP" altLang="en-US" b="1" dirty="0">
                <a:solidFill>
                  <a:prstClr val="black"/>
                </a:solidFill>
                <a:latin typeface="游ゴシック" panose="020B0400000000000000" pitchFamily="50" charset="-128"/>
                <a:ea typeface="游ゴシック" panose="020B0400000000000000" pitchFamily="50" charset="-128"/>
              </a:rPr>
              <a:t>　</a:t>
            </a:r>
            <a:r>
              <a:rPr lang="ja-JP" altLang="en-US" b="1" dirty="0" smtClean="0">
                <a:solidFill>
                  <a:prstClr val="black"/>
                </a:solidFill>
                <a:latin typeface="游ゴシック" panose="020B0400000000000000" pitchFamily="50" charset="-128"/>
                <a:ea typeface="游ゴシック" panose="020B0400000000000000" pitchFamily="50" charset="-128"/>
              </a:rPr>
              <a:t>　地域</a:t>
            </a:r>
            <a:r>
              <a:rPr lang="ja-JP" altLang="en-US" b="1" dirty="0">
                <a:solidFill>
                  <a:prstClr val="black"/>
                </a:solidFill>
                <a:latin typeface="游ゴシック" panose="020B0400000000000000" pitchFamily="50" charset="-128"/>
                <a:ea typeface="游ゴシック" panose="020B0400000000000000" pitchFamily="50" charset="-128"/>
              </a:rPr>
              <a:t>介護・福祉空間整備等施設整備交付金</a:t>
            </a:r>
            <a:endParaRPr lang="en-US" altLang="ja-JP" b="1" dirty="0">
              <a:solidFill>
                <a:srgbClr val="FF0000"/>
              </a:solidFill>
              <a:latin typeface="游ゴシック" panose="020B0400000000000000" pitchFamily="50" charset="-128"/>
              <a:ea typeface="游ゴシック" panose="020B04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743390471"/>
              </p:ext>
            </p:extLst>
          </p:nvPr>
        </p:nvGraphicFramePr>
        <p:xfrm>
          <a:off x="488406" y="1511105"/>
          <a:ext cx="8785074" cy="763700"/>
        </p:xfrm>
        <a:graphic>
          <a:graphicData uri="http://schemas.openxmlformats.org/drawingml/2006/table">
            <a:tbl>
              <a:tblPr/>
              <a:tblGrid>
                <a:gridCol w="3781526">
                  <a:extLst>
                    <a:ext uri="{9D8B030D-6E8A-4147-A177-3AD203B41FA5}">
                      <a16:colId xmlns:a16="http://schemas.microsoft.com/office/drawing/2014/main" val="20000"/>
                    </a:ext>
                  </a:extLst>
                </a:gridCol>
                <a:gridCol w="640459">
                  <a:extLst>
                    <a:ext uri="{9D8B030D-6E8A-4147-A177-3AD203B41FA5}">
                      <a16:colId xmlns:a16="http://schemas.microsoft.com/office/drawing/2014/main" val="3530000984"/>
                    </a:ext>
                  </a:extLst>
                </a:gridCol>
                <a:gridCol w="3837905">
                  <a:extLst>
                    <a:ext uri="{9D8B030D-6E8A-4147-A177-3AD203B41FA5}">
                      <a16:colId xmlns:a16="http://schemas.microsoft.com/office/drawing/2014/main" val="20001"/>
                    </a:ext>
                  </a:extLst>
                </a:gridCol>
                <a:gridCol w="525184">
                  <a:extLst>
                    <a:ext uri="{9D8B030D-6E8A-4147-A177-3AD203B41FA5}">
                      <a16:colId xmlns:a16="http://schemas.microsoft.com/office/drawing/2014/main" val="1582511185"/>
                    </a:ext>
                  </a:extLst>
                </a:gridCol>
              </a:tblGrid>
              <a:tr h="112292">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ts val="1100"/>
                        </a:lnSpc>
                        <a:spcBef>
                          <a:spcPts val="0"/>
                        </a:spcBef>
                        <a:spcAft>
                          <a:spcPts val="0"/>
                        </a:spcAft>
                        <a:buClrTx/>
                        <a:buSzTx/>
                        <a:buFontTx/>
                        <a:buNone/>
                        <a:tabLst/>
                        <a:defRPr/>
                      </a:pP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施設</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種別</a:t>
                      </a:r>
                      <a:endParaRPr kumimoji="1" lang="ja-JP" altLang="en-US" sz="800" dirty="0" smtClean="0">
                        <a:solidFill>
                          <a:schemeClr val="tx1"/>
                        </a:solidFill>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補助率</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上限額</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下限額</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34108">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rtl="0" fontAlgn="ctr">
                        <a:lnSpc>
                          <a:spcPts val="1100"/>
                        </a:lnSpc>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軽費老人ホーム、有料老人ホーム、小規模多機能型居宅介護事業所、看護小規模多機能型居宅介護事業所等の宿泊を伴う事業</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rtl="0" fontAlgn="ctr">
                        <a:lnSpc>
                          <a:spcPts val="1100"/>
                        </a:lnSpc>
                      </a:pPr>
                      <a:endPar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l" rtl="0" fontAlgn="ctr">
                        <a:lnSpc>
                          <a:spcPts val="1100"/>
                        </a:lnSpc>
                      </a:pP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定額補助</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○スプリンクラー設備（</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1,000㎡</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未満）</a:t>
                      </a:r>
                    </a:p>
                    <a:p>
                      <a:pPr algn="l"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　・スプリンクラー設備を整備する場合　</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9,710</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円／㎡</a:t>
                      </a:r>
                    </a:p>
                    <a:p>
                      <a:pPr algn="l"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　・消火ポンプユニット等の設置が必要な場合　</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9,710</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円／㎡＋</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2,440</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千円／施設</a:t>
                      </a:r>
                    </a:p>
                    <a:p>
                      <a:pPr algn="l"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○自動火災報知設備　</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1,080</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千円／施設（</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300㎡</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未満）</a:t>
                      </a:r>
                    </a:p>
                    <a:p>
                      <a:pPr algn="l"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○消防機関へ通報する火災報知設備 </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325</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千円／施設（</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500㎡</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未満）</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なし</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9" name="正方形/長方形 8"/>
          <p:cNvSpPr/>
          <p:nvPr/>
        </p:nvSpPr>
        <p:spPr>
          <a:xfrm>
            <a:off x="128464" y="898640"/>
            <a:ext cx="9648000" cy="5886095"/>
          </a:xfrm>
          <a:prstGeom prst="rect">
            <a:avLst/>
          </a:prstGeom>
          <a:noFill/>
          <a:ln w="19050" cap="flat" cmpd="sng" algn="ctr">
            <a:solidFill>
              <a:srgbClr val="4F81BD">
                <a:lumMod val="75000"/>
              </a:srgbClr>
            </a:solidFill>
            <a:prstDash val="solid"/>
          </a:ln>
          <a:effectLst/>
        </p:spPr>
        <p:txBody>
          <a:bodyPr rtlCol="0" anchor="ctr"/>
          <a:lstStyle/>
          <a:p>
            <a:pPr algn="ctr" defTabSz="912114" fontAlgn="base">
              <a:spcBef>
                <a:spcPct val="0"/>
              </a:spcBef>
              <a:spcAft>
                <a:spcPct val="0"/>
              </a:spcAft>
              <a:defRPr/>
            </a:pPr>
            <a:endParaRPr lang="ja-JP" altLang="en-US" sz="1795" kern="0" dirty="0">
              <a:solidFill>
                <a:srgbClr val="FFFFFF"/>
              </a:solidFill>
              <a:latin typeface="Calibri"/>
              <a:ea typeface="ＭＳ Ｐゴシック" panose="020B060007020508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94949222"/>
              </p:ext>
            </p:extLst>
          </p:nvPr>
        </p:nvGraphicFramePr>
        <p:xfrm>
          <a:off x="488408" y="2780928"/>
          <a:ext cx="8785072" cy="479461"/>
        </p:xfrm>
        <a:graphic>
          <a:graphicData uri="http://schemas.openxmlformats.org/drawingml/2006/table">
            <a:tbl>
              <a:tblPr/>
              <a:tblGrid>
                <a:gridCol w="4777794">
                  <a:extLst>
                    <a:ext uri="{9D8B030D-6E8A-4147-A177-3AD203B41FA5}">
                      <a16:colId xmlns:a16="http://schemas.microsoft.com/office/drawing/2014/main" val="20000"/>
                    </a:ext>
                  </a:extLst>
                </a:gridCol>
                <a:gridCol w="782783">
                  <a:extLst>
                    <a:ext uri="{9D8B030D-6E8A-4147-A177-3AD203B41FA5}">
                      <a16:colId xmlns:a16="http://schemas.microsoft.com/office/drawing/2014/main" val="3855133457"/>
                    </a:ext>
                  </a:extLst>
                </a:gridCol>
                <a:gridCol w="1707890">
                  <a:extLst>
                    <a:ext uri="{9D8B030D-6E8A-4147-A177-3AD203B41FA5}">
                      <a16:colId xmlns:a16="http://schemas.microsoft.com/office/drawing/2014/main" val="20001"/>
                    </a:ext>
                  </a:extLst>
                </a:gridCol>
                <a:gridCol w="1516605">
                  <a:extLst>
                    <a:ext uri="{9D8B030D-6E8A-4147-A177-3AD203B41FA5}">
                      <a16:colId xmlns:a16="http://schemas.microsoft.com/office/drawing/2014/main" val="2393217208"/>
                    </a:ext>
                  </a:extLst>
                </a:gridCol>
              </a:tblGrid>
              <a:tr h="148403">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ts val="11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施設</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種別（</a:t>
                      </a:r>
                      <a:r>
                        <a:rPr kumimoji="1" lang="en-US" altLang="ja-JP" sz="800" dirty="0" smtClean="0">
                          <a:latin typeface="游ゴシック" panose="020B0400000000000000" pitchFamily="50" charset="-128"/>
                          <a:ea typeface="游ゴシック" panose="020B0400000000000000" pitchFamily="50" charset="-128"/>
                        </a:rPr>
                        <a:t>※</a:t>
                      </a:r>
                      <a:r>
                        <a:rPr kumimoji="1" lang="ja-JP" altLang="en-US" sz="800" dirty="0" smtClean="0">
                          <a:latin typeface="游ゴシック" panose="020B0400000000000000" pitchFamily="50" charset="-128"/>
                          <a:ea typeface="游ゴシック" panose="020B0400000000000000" pitchFamily="50" charset="-128"/>
                        </a:rPr>
                        <a:t>「小規模」とは、定員</a:t>
                      </a:r>
                      <a:r>
                        <a:rPr kumimoji="1" lang="en-US" altLang="ja-JP" sz="800" dirty="0" smtClean="0">
                          <a:latin typeface="游ゴシック" panose="020B0400000000000000" pitchFamily="50" charset="-128"/>
                          <a:ea typeface="游ゴシック" panose="020B0400000000000000" pitchFamily="50" charset="-128"/>
                        </a:rPr>
                        <a:t>29</a:t>
                      </a:r>
                      <a:r>
                        <a:rPr kumimoji="1" lang="ja-JP" altLang="en-US" sz="800" dirty="0" smtClean="0">
                          <a:latin typeface="游ゴシック" panose="020B0400000000000000" pitchFamily="50" charset="-128"/>
                          <a:ea typeface="游ゴシック" panose="020B0400000000000000" pitchFamily="50" charset="-128"/>
                        </a:rPr>
                        <a:t>人以下のこと。以下同じ）</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lnSpc>
                          <a:spcPts val="1100"/>
                        </a:lnSpc>
                      </a:pP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補助率</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上限額</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smtClean="0">
                          <a:solidFill>
                            <a:schemeClr val="tx1"/>
                          </a:solidFill>
                          <a:effectLst/>
                          <a:latin typeface="游ゴシック" panose="020B0400000000000000" pitchFamily="50" charset="-128"/>
                          <a:ea typeface="游ゴシック" panose="020B0400000000000000" pitchFamily="50" charset="-128"/>
                        </a:rPr>
                        <a:t>下限額</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6552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rtl="0" fontAlgn="ctr">
                        <a:lnSpc>
                          <a:spcPts val="1100"/>
                        </a:lnSpc>
                      </a:pP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小規模</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特別養護老人ホーム</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、小規模</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介護老人保健</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施設、小規模ケアハウス、小規模介護医療院</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lnSpc>
                          <a:spcPts val="1100"/>
                        </a:lnSpc>
                      </a:pP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定額補助</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lnSpc>
                          <a:spcPts val="1100"/>
                        </a:lnSpc>
                      </a:pPr>
                      <a:r>
                        <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rPr>
                        <a:t>1,540</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万円</a:t>
                      </a:r>
                      <a:r>
                        <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施設</a:t>
                      </a:r>
                      <a:endParaRPr lang="ja-JP" altLang="en-US" sz="800" b="0" i="0" u="none" strike="dblStrike" baseline="0" dirty="0">
                        <a:solidFill>
                          <a:srgbClr val="00B050"/>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ts val="1100"/>
                        </a:lnSpc>
                        <a:spcBef>
                          <a:spcPts val="0"/>
                        </a:spcBef>
                        <a:spcAft>
                          <a:spcPts val="0"/>
                        </a:spcAft>
                        <a:buClrTx/>
                        <a:buSzTx/>
                        <a:buFontTx/>
                        <a:buNone/>
                        <a:tabLst/>
                        <a:defRPr/>
                      </a:pPr>
                      <a:r>
                        <a:rPr lang="en-US" altLang="ja-JP" sz="800" b="0" i="0" u="none" strike="noStrike" baseline="0" dirty="0" smtClean="0">
                          <a:solidFill>
                            <a:schemeClr val="tx1"/>
                          </a:solidFill>
                          <a:effectLst/>
                          <a:latin typeface="游ゴシック" panose="020B0400000000000000" pitchFamily="50" charset="-128"/>
                          <a:ea typeface="游ゴシック" panose="020B0400000000000000" pitchFamily="50" charset="-128"/>
                        </a:rPr>
                        <a:t>80</a:t>
                      </a:r>
                      <a:r>
                        <a:rPr lang="ja-JP" altLang="en-US" sz="800" b="0" i="0" u="none" strike="noStrike" baseline="0" dirty="0" smtClean="0">
                          <a:solidFill>
                            <a:schemeClr val="tx1"/>
                          </a:solidFill>
                          <a:effectLst/>
                          <a:latin typeface="游ゴシック" panose="020B0400000000000000" pitchFamily="50" charset="-128"/>
                          <a:ea typeface="游ゴシック" panose="020B0400000000000000" pitchFamily="50" charset="-128"/>
                        </a:rPr>
                        <a:t>万円</a:t>
                      </a:r>
                      <a:r>
                        <a:rPr kumimoji="1" lang="en-US" altLang="ja-JP"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a:t>
                      </a:r>
                      <a:r>
                        <a:rPr kumimoji="1" lang="ja-JP" altLang="en-US"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施設</a:t>
                      </a:r>
                      <a:endParaRPr lang="en-US" altLang="ja-JP" sz="800" b="0" i="0" u="none" strike="noStrike" baseline="0" dirty="0" smtClean="0">
                        <a:solidFill>
                          <a:schemeClr val="tx1"/>
                        </a:solidFill>
                        <a:effectLst/>
                        <a:latin typeface="游ゴシック" panose="020B0400000000000000" pitchFamily="50" charset="-128"/>
                        <a:ea typeface="游ゴシック" panose="020B0400000000000000" pitchFamily="50" charset="-128"/>
                      </a:endParaRPr>
                    </a:p>
                    <a:p>
                      <a:pPr algn="ctr" rtl="0" fontAlgn="ctr">
                        <a:lnSpc>
                          <a:spcPts val="1100"/>
                        </a:lnSpc>
                      </a:pPr>
                      <a:r>
                        <a:rPr lang="ja-JP" altLang="en-US" sz="600" b="0" i="0" u="none" strike="noStrike" baseline="0" dirty="0" smtClean="0">
                          <a:solidFill>
                            <a:schemeClr val="tx1"/>
                          </a:solidFill>
                          <a:effectLst/>
                          <a:latin typeface="游ゴシック" panose="020B0400000000000000" pitchFamily="50" charset="-128"/>
                          <a:ea typeface="游ゴシック" panose="020B0400000000000000" pitchFamily="50" charset="-128"/>
                        </a:rPr>
                        <a:t>ただし、非常用自家発電設備はなし</a:t>
                      </a:r>
                      <a:endParaRPr lang="ja-JP" altLang="en-US" sz="600" b="0" i="0" u="none" strike="noStrike" baseline="0" dirty="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6552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rtl="0" fontAlgn="ctr">
                        <a:lnSpc>
                          <a:spcPts val="1100"/>
                        </a:lnSpc>
                      </a:pP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小規模養護老人ホーム、認知症</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高齢者グループホーム</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、小規模</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多機能型居宅介護</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事業所　等</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l" rtl="0" fontAlgn="ctr"/>
                      <a:endParaRPr lang="ja-JP" altLang="en-US" sz="1100" b="0" i="0" u="none" strike="noStrike" dirty="0">
                        <a:solidFill>
                          <a:srgbClr val="000000"/>
                        </a:solidFill>
                        <a:effectLst/>
                        <a:latin typeface="+mn-ea"/>
                        <a:ea typeface="+mn-ea"/>
                      </a:endParaRPr>
                    </a:p>
                  </a:txBody>
                  <a:tcPr marL="8437" marR="8437"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ts val="1100"/>
                        </a:lnSpc>
                        <a:spcBef>
                          <a:spcPts val="0"/>
                        </a:spcBef>
                        <a:spcAft>
                          <a:spcPts val="0"/>
                        </a:spcAft>
                        <a:buClrTx/>
                        <a:buSzTx/>
                        <a:buFontTx/>
                        <a:buNone/>
                        <a:tabLst/>
                        <a:defRPr/>
                      </a:pPr>
                      <a:r>
                        <a:rPr kumimoji="1" lang="en-US" altLang="ja-JP"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773</a:t>
                      </a:r>
                      <a:r>
                        <a:rPr kumimoji="1" lang="ja-JP" altLang="en-US"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万円</a:t>
                      </a:r>
                      <a:r>
                        <a:rPr kumimoji="1" lang="en-US" altLang="ja-JP"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a:t>
                      </a:r>
                      <a:r>
                        <a:rPr kumimoji="1" lang="ja-JP" altLang="en-US"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施設</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ctr" defTabSz="914400" rtl="0" eaLnBrk="1" fontAlgn="ctr" latinLnBrk="0" hangingPunct="1">
                        <a:lnSpc>
                          <a:spcPts val="1100"/>
                        </a:lnSpc>
                        <a:spcBef>
                          <a:spcPts val="0"/>
                        </a:spcBef>
                        <a:spcAft>
                          <a:spcPts val="0"/>
                        </a:spcAft>
                        <a:buClrTx/>
                        <a:buSzTx/>
                        <a:buFontTx/>
                        <a:buNone/>
                        <a:tabLst/>
                        <a:defRPr/>
                      </a:pPr>
                      <a:endParaRPr kumimoji="1" lang="ja-JP" altLang="en-US" sz="900" b="0" i="0" u="none" strike="noStrike" kern="1200" baseline="0" dirty="0" smtClean="0">
                        <a:solidFill>
                          <a:schemeClr val="tx1"/>
                        </a:solidFill>
                        <a:effectLst/>
                        <a:latin typeface="+mj-ea"/>
                        <a:ea typeface="+mn-ea"/>
                        <a:cs typeface="+mn-cs"/>
                      </a:endParaRPr>
                    </a:p>
                  </a:txBody>
                  <a:tcPr marL="8437" marR="8437"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87041948"/>
              </p:ext>
            </p:extLst>
          </p:nvPr>
        </p:nvGraphicFramePr>
        <p:xfrm>
          <a:off x="490704" y="4494468"/>
          <a:ext cx="7251864" cy="731809"/>
        </p:xfrm>
        <a:graphic>
          <a:graphicData uri="http://schemas.openxmlformats.org/drawingml/2006/table">
            <a:tbl>
              <a:tblPr/>
              <a:tblGrid>
                <a:gridCol w="573864">
                  <a:extLst>
                    <a:ext uri="{9D8B030D-6E8A-4147-A177-3AD203B41FA5}">
                      <a16:colId xmlns:a16="http://schemas.microsoft.com/office/drawing/2014/main" val="1234090968"/>
                    </a:ext>
                  </a:extLst>
                </a:gridCol>
                <a:gridCol w="4140000">
                  <a:extLst>
                    <a:ext uri="{9D8B030D-6E8A-4147-A177-3AD203B41FA5}">
                      <a16:colId xmlns:a16="http://schemas.microsoft.com/office/drawing/2014/main" val="20000"/>
                    </a:ext>
                  </a:extLst>
                </a:gridCol>
                <a:gridCol w="828000">
                  <a:extLst>
                    <a:ext uri="{9D8B030D-6E8A-4147-A177-3AD203B41FA5}">
                      <a16:colId xmlns:a16="http://schemas.microsoft.com/office/drawing/2014/main" val="1035273573"/>
                    </a:ext>
                  </a:extLst>
                </a:gridCol>
                <a:gridCol w="468000">
                  <a:extLst>
                    <a:ext uri="{9D8B030D-6E8A-4147-A177-3AD203B41FA5}">
                      <a16:colId xmlns:a16="http://schemas.microsoft.com/office/drawing/2014/main" val="20001"/>
                    </a:ext>
                  </a:extLst>
                </a:gridCol>
                <a:gridCol w="1242000">
                  <a:extLst>
                    <a:ext uri="{9D8B030D-6E8A-4147-A177-3AD203B41FA5}">
                      <a16:colId xmlns:a16="http://schemas.microsoft.com/office/drawing/2014/main" val="234670359"/>
                    </a:ext>
                  </a:extLst>
                </a:gridCol>
              </a:tblGrid>
              <a:tr h="148403">
                <a:tc rowSpan="4">
                  <a:txBody>
                    <a:bodyPr/>
                    <a:lstStyle/>
                    <a:p>
                      <a:pPr marL="0" marR="0" lvl="0" indent="0" algn="ctr" defTabSz="914400" rtl="0" eaLnBrk="1" fontAlgn="ctr" latinLnBrk="0" hangingPunct="1">
                        <a:lnSpc>
                          <a:spcPts val="1100"/>
                        </a:lnSpc>
                        <a:spcBef>
                          <a:spcPts val="0"/>
                        </a:spcBef>
                        <a:spcAft>
                          <a:spcPts val="0"/>
                        </a:spcAft>
                        <a:buClrTx/>
                        <a:buSzTx/>
                        <a:buFontTx/>
                        <a:buNone/>
                        <a:tabLst/>
                        <a:defRPr/>
                      </a:pPr>
                      <a:r>
                        <a:rPr kumimoji="1" lang="ja-JP" altLang="en-US" sz="800" dirty="0" smtClean="0">
                          <a:solidFill>
                            <a:schemeClr val="tx1"/>
                          </a:solidFill>
                          <a:latin typeface="游ゴシック" panose="020B0400000000000000" pitchFamily="50" charset="-128"/>
                          <a:ea typeface="游ゴシック" panose="020B0400000000000000" pitchFamily="50" charset="-128"/>
                        </a:rPr>
                        <a:t>給水設備</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ts val="1100"/>
                        </a:lnSpc>
                        <a:spcBef>
                          <a:spcPts val="0"/>
                        </a:spcBef>
                        <a:spcAft>
                          <a:spcPts val="0"/>
                        </a:spcAft>
                        <a:buClrTx/>
                        <a:buSzTx/>
                        <a:buFontTx/>
                        <a:buNone/>
                        <a:tabLst/>
                        <a:defRPr/>
                      </a:pP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施設</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種別</a:t>
                      </a:r>
                      <a:endParaRPr kumimoji="1" lang="ja-JP" altLang="en-US" sz="800" dirty="0" smtClean="0">
                        <a:solidFill>
                          <a:schemeClr val="tx1"/>
                        </a:solidFill>
                        <a:latin typeface="游ゴシック" panose="020B0400000000000000" pitchFamily="50" charset="-128"/>
                        <a:ea typeface="游ゴシック" panose="020B0400000000000000" pitchFamily="50" charset="-128"/>
                      </a:endParaRPr>
                    </a:p>
                  </a:txBody>
                  <a:tcPr marL="8416" marR="8416" marT="9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lnSpc>
                          <a:spcPts val="1100"/>
                        </a:lnSpc>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補助率</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416" marR="8416" marT="9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上限額</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416" marR="8416" marT="9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下限額</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8416" marR="8416" marT="9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vMerge="1">
                  <a:txBody>
                    <a:bodyPr/>
                    <a:lstStyle/>
                    <a:p>
                      <a:pPr marL="0" marR="0" lvl="0" indent="0" algn="l" defTabSz="914400" rtl="0" eaLnBrk="1" fontAlgn="ctr" latinLnBrk="0" hangingPunct="1">
                        <a:lnSpc>
                          <a:spcPts val="1100"/>
                        </a:lnSpc>
                        <a:spcBef>
                          <a:spcPts val="0"/>
                        </a:spcBef>
                        <a:spcAft>
                          <a:spcPts val="0"/>
                        </a:spcAft>
                        <a:buClrTx/>
                        <a:buSzTx/>
                        <a:buFontTx/>
                        <a:buNone/>
                        <a:tabLst/>
                        <a:defRPr/>
                      </a:pP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8416" marR="8416" marT="9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ctr" latinLnBrk="0" hangingPunct="1">
                        <a:lnSpc>
                          <a:spcPts val="1100"/>
                        </a:lnSpc>
                        <a:spcBef>
                          <a:spcPts val="0"/>
                        </a:spcBef>
                        <a:spcAft>
                          <a:spcPts val="0"/>
                        </a:spcAft>
                        <a:buClrTx/>
                        <a:buSzTx/>
                        <a:buFontTx/>
                        <a:buNone/>
                        <a:tabLst/>
                        <a:defRPr/>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特別養護老人ホーム、介護老人保健施設、軽費老人ホーム、養護老人ホーム、介護医療院</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lnSpc>
                          <a:spcPts val="1100"/>
                        </a:lnSpc>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国　　　１／２</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ctr" rtl="0" fontAlgn="ctr">
                        <a:lnSpc>
                          <a:spcPts val="1100"/>
                        </a:lnSpc>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自治体　１／４</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ctr" rtl="0" fontAlgn="ctr">
                        <a:lnSpc>
                          <a:spcPts val="1100"/>
                        </a:lnSpc>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事業者　１／４</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ts val="1100"/>
                        </a:lnSpc>
                        <a:spcBef>
                          <a:spcPts val="0"/>
                        </a:spcBef>
                        <a:spcAft>
                          <a:spcPts val="0"/>
                        </a:spcAft>
                        <a:buClrTx/>
                        <a:buSzTx/>
                        <a:buFontTx/>
                        <a:buNone/>
                        <a:tabLst/>
                        <a:defRPr/>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なし</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ts val="1100"/>
                        </a:lnSpc>
                        <a:spcBef>
                          <a:spcPts val="0"/>
                        </a:spcBef>
                        <a:spcAft>
                          <a:spcPts val="0"/>
                        </a:spcAft>
                        <a:buClrTx/>
                        <a:buSzTx/>
                        <a:buFontTx/>
                        <a:buNone/>
                        <a:tabLst/>
                        <a:defRPr/>
                      </a:pPr>
                      <a:r>
                        <a:rPr lang="zh-TW"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総事業費</a:t>
                      </a:r>
                      <a:r>
                        <a:rPr lang="en-US" altLang="zh-TW" sz="800" b="0" i="0" u="none" strike="noStrike" dirty="0" smtClean="0">
                          <a:solidFill>
                            <a:schemeClr val="tx1"/>
                          </a:solidFill>
                          <a:effectLst/>
                          <a:latin typeface="游ゴシック" panose="020B0400000000000000" pitchFamily="50" charset="-128"/>
                          <a:ea typeface="游ゴシック" panose="020B0400000000000000" pitchFamily="50" charset="-128"/>
                        </a:rPr>
                        <a:t>500</a:t>
                      </a:r>
                      <a:r>
                        <a:rPr lang="zh-TW"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万円</a:t>
                      </a:r>
                      <a:r>
                        <a:rPr kumimoji="1" lang="en-US" altLang="ja-JP"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a:t>
                      </a:r>
                      <a:r>
                        <a:rPr kumimoji="1" lang="ja-JP" altLang="en-US"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施設</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7748">
                <a:tc vMerge="1">
                  <a:txBody>
                    <a:bodyPr/>
                    <a:lstStyle/>
                    <a:p>
                      <a:pPr marL="0" marR="0" lvl="0" indent="0" algn="l" defTabSz="914400" rtl="0" eaLnBrk="1" fontAlgn="ctr" latinLnBrk="0" hangingPunct="1">
                        <a:lnSpc>
                          <a:spcPts val="1100"/>
                        </a:lnSpc>
                        <a:spcBef>
                          <a:spcPts val="0"/>
                        </a:spcBef>
                        <a:spcAft>
                          <a:spcPts val="0"/>
                        </a:spcAft>
                        <a:buClrTx/>
                        <a:buSzTx/>
                        <a:buFontTx/>
                        <a:buNone/>
                        <a:tabLst/>
                        <a:defRPr/>
                      </a:pP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8416" marR="8416" marT="9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ctr" latinLnBrk="0" hangingPunct="1">
                        <a:lnSpc>
                          <a:spcPts val="1100"/>
                        </a:lnSpc>
                        <a:spcBef>
                          <a:spcPts val="0"/>
                        </a:spcBef>
                        <a:spcAft>
                          <a:spcPts val="0"/>
                        </a:spcAft>
                        <a:buClrTx/>
                        <a:buSzTx/>
                        <a:buFontTx/>
                        <a:buNone/>
                        <a:tabLst/>
                        <a:defRPr/>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小規模特別養護老人ホーム、小規模介護老人保健施設、小規模軽費老人ホーム、小規模養護老人ホーム、小規模介護医療院</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a:p>
                  </a:txBody>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游ゴシック" panose="020B0400000000000000" pitchFamily="50" charset="-128"/>
                          <a:ea typeface="游ゴシック" panose="020B0400000000000000" pitchFamily="50" charset="-128"/>
                        </a:rPr>
                        <a:t>なし</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2297037"/>
                  </a:ext>
                </a:extLst>
              </a:tr>
              <a:tr h="148403">
                <a:tc vMerge="1">
                  <a:txBody>
                    <a:bodyPr/>
                    <a:lstStyle/>
                    <a:p>
                      <a:pPr algn="l" rtl="0" fontAlgn="ctr">
                        <a:lnSpc>
                          <a:spcPts val="1100"/>
                        </a:lnSpc>
                      </a:pPr>
                      <a:endParaRPr kumimoji="1" lang="ja-JP" altLang="en-US" sz="800" b="0" i="0" u="none" strike="noStrike" kern="1200" dirty="0" smtClean="0">
                        <a:solidFill>
                          <a:schemeClr val="tx1"/>
                        </a:solidFill>
                        <a:effectLst/>
                        <a:latin typeface="游ゴシック" panose="020B0400000000000000" pitchFamily="50" charset="-128"/>
                        <a:ea typeface="游ゴシック" panose="020B0400000000000000" pitchFamily="50" charset="-128"/>
                        <a:cs typeface="+mn-cs"/>
                      </a:endParaRPr>
                    </a:p>
                  </a:txBody>
                  <a:tcPr marL="8416" marR="8416" marT="9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rtl="0" fontAlgn="ctr">
                        <a:lnSpc>
                          <a:spcPts val="1100"/>
                        </a:lnSpc>
                      </a:pPr>
                      <a:r>
                        <a:rPr kumimoji="1" lang="ja-JP" altLang="en-US" sz="800" b="0" i="0" u="none" strike="noStrike" kern="1200" dirty="0" smtClean="0">
                          <a:solidFill>
                            <a:schemeClr val="tx1"/>
                          </a:solidFill>
                          <a:effectLst/>
                          <a:latin typeface="游ゴシック" panose="020B0400000000000000" pitchFamily="50" charset="-128"/>
                          <a:ea typeface="游ゴシック" panose="020B0400000000000000" pitchFamily="50" charset="-128"/>
                          <a:cs typeface="+mn-cs"/>
                        </a:rPr>
                        <a:t>認知症高齢者グループホーム、小規模多機能型居宅介護事業所　等</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rtl="0" fontAlgn="ctr">
                        <a:lnSpc>
                          <a:spcPts val="1100"/>
                        </a:lnSpc>
                      </a:pPr>
                      <a:endParaRPr lang="ja-JP" altLang="en-US" sz="1050" b="0" i="0" u="none" strike="noStrike" dirty="0">
                        <a:solidFill>
                          <a:srgbClr val="00B050"/>
                        </a:solidFill>
                        <a:effectLst/>
                        <a:latin typeface="+mn-ea"/>
                        <a:ea typeface="+mn-ea"/>
                      </a:endParaRPr>
                    </a:p>
                  </a:txBody>
                  <a:tcPr marL="8437" marR="8437"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rtl="0" fontAlgn="ctr">
                        <a:lnSpc>
                          <a:spcPts val="1100"/>
                        </a:lnSpc>
                      </a:pPr>
                      <a:endParaRPr lang="ja-JP" altLang="en-US" sz="1050" b="0" i="0" u="none" strike="noStrike" dirty="0">
                        <a:solidFill>
                          <a:srgbClr val="00B050"/>
                        </a:solidFill>
                        <a:effectLst/>
                        <a:latin typeface="+mn-ea"/>
                        <a:ea typeface="+mn-ea"/>
                      </a:endParaRPr>
                    </a:p>
                  </a:txBody>
                  <a:tcPr marL="8437" marR="8437"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dirty="0"/>
                    </a:p>
                  </a:txBody>
                  <a:tcPr marL="8437" marR="8437"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913768"/>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478372352"/>
              </p:ext>
            </p:extLst>
          </p:nvPr>
        </p:nvGraphicFramePr>
        <p:xfrm>
          <a:off x="488504" y="3882707"/>
          <a:ext cx="7251515" cy="567897"/>
        </p:xfrm>
        <a:graphic>
          <a:graphicData uri="http://schemas.openxmlformats.org/drawingml/2006/table">
            <a:tbl>
              <a:tblPr/>
              <a:tblGrid>
                <a:gridCol w="1440000">
                  <a:extLst>
                    <a:ext uri="{9D8B030D-6E8A-4147-A177-3AD203B41FA5}">
                      <a16:colId xmlns:a16="http://schemas.microsoft.com/office/drawing/2014/main" val="2892555758"/>
                    </a:ext>
                  </a:extLst>
                </a:gridCol>
                <a:gridCol w="2484000">
                  <a:extLst>
                    <a:ext uri="{9D8B030D-6E8A-4147-A177-3AD203B41FA5}">
                      <a16:colId xmlns:a16="http://schemas.microsoft.com/office/drawing/2014/main" val="20000"/>
                    </a:ext>
                  </a:extLst>
                </a:gridCol>
                <a:gridCol w="936000">
                  <a:extLst>
                    <a:ext uri="{9D8B030D-6E8A-4147-A177-3AD203B41FA5}">
                      <a16:colId xmlns:a16="http://schemas.microsoft.com/office/drawing/2014/main" val="3530000984"/>
                    </a:ext>
                  </a:extLst>
                </a:gridCol>
                <a:gridCol w="351000">
                  <a:extLst>
                    <a:ext uri="{9D8B030D-6E8A-4147-A177-3AD203B41FA5}">
                      <a16:colId xmlns:a16="http://schemas.microsoft.com/office/drawing/2014/main" val="3681294828"/>
                    </a:ext>
                  </a:extLst>
                </a:gridCol>
                <a:gridCol w="828000">
                  <a:extLst>
                    <a:ext uri="{9D8B030D-6E8A-4147-A177-3AD203B41FA5}">
                      <a16:colId xmlns:a16="http://schemas.microsoft.com/office/drawing/2014/main" val="20001"/>
                    </a:ext>
                  </a:extLst>
                </a:gridCol>
                <a:gridCol w="1212515">
                  <a:extLst>
                    <a:ext uri="{9D8B030D-6E8A-4147-A177-3AD203B41FA5}">
                      <a16:colId xmlns:a16="http://schemas.microsoft.com/office/drawing/2014/main" val="1183872106"/>
                    </a:ext>
                  </a:extLst>
                </a:gridCol>
              </a:tblGrid>
              <a:tr h="148403">
                <a:tc rowSpan="3">
                  <a:txBody>
                    <a:bodyPr/>
                    <a:lstStyle/>
                    <a:p>
                      <a:pPr algn="ctr" rtl="0" fontAlgn="ctr">
                        <a:lnSpc>
                          <a:spcPts val="1100"/>
                        </a:lnSpc>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非常用自家発電設備（</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ⅰ</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ctr" rtl="0" fontAlgn="ctr">
                        <a:lnSpc>
                          <a:spcPts val="1100"/>
                        </a:lnSpc>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水害対策に伴う改修等（</a:t>
                      </a:r>
                      <a:r>
                        <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rPr>
                        <a:t>ⅱ</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ts val="1100"/>
                        </a:lnSpc>
                        <a:spcBef>
                          <a:spcPts val="0"/>
                        </a:spcBef>
                        <a:spcAft>
                          <a:spcPts val="0"/>
                        </a:spcAft>
                        <a:buClrTx/>
                        <a:buSzTx/>
                        <a:buFontTx/>
                        <a:buNone/>
                        <a:tabLst/>
                        <a:defRPr/>
                      </a:pP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施設</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種別</a:t>
                      </a:r>
                      <a:endParaRPr kumimoji="1" lang="ja-JP" altLang="en-US" sz="800" dirty="0" smtClean="0">
                        <a:solidFill>
                          <a:schemeClr val="tx1"/>
                        </a:solidFill>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補助率</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dirty="0" smtClean="0">
                          <a:latin typeface="游ゴシック" panose="020B0400000000000000" pitchFamily="50" charset="-128"/>
                          <a:ea typeface="游ゴシック" panose="020B0400000000000000" pitchFamily="50" charset="-128"/>
                        </a:rPr>
                        <a:t>区分</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上限額</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下限額</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09747">
                <a:tc vMerge="1">
                  <a:txBody>
                    <a:bodyPr/>
                    <a:lstStyle/>
                    <a:p>
                      <a:pPr algn="l" rtl="0" fontAlgn="ctr">
                        <a:lnSpc>
                          <a:spcPts val="1100"/>
                        </a:lnSpc>
                      </a:pPr>
                      <a:endPar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8416" marR="8416" marT="90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rtl="0" fontAlgn="ctr">
                        <a:lnSpc>
                          <a:spcPts val="1100"/>
                        </a:lnSpc>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特別</a:t>
                      </a: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養護老人ホーム</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、介護</a:t>
                      </a: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老人保健</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施設、軽費老人ホーム、養護老人ホーム、介護医療院</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国　</a:t>
                      </a:r>
                      <a:r>
                        <a:rPr lang="ja-JP" altLang="en-US" sz="800" b="0" i="0" u="none" strike="noStrike" baseline="0" dirty="0" smtClean="0">
                          <a:solidFill>
                            <a:schemeClr val="tx1"/>
                          </a:solidFill>
                          <a:effectLst/>
                          <a:latin typeface="游ゴシック" panose="020B0400000000000000" pitchFamily="50" charset="-128"/>
                          <a:ea typeface="游ゴシック" panose="020B0400000000000000" pitchFamily="50" charset="-128"/>
                        </a:rPr>
                        <a:t>　</a:t>
                      </a: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　１／２</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自治体　１／４</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事業者　１／４</a:t>
                      </a:r>
                      <a:endParaRPr lang="en-US" altLang="ja-JP" sz="800" b="0" i="0" u="none" strike="noStrike" dirty="0" smtClean="0">
                        <a:solidFill>
                          <a:schemeClr val="tx1"/>
                        </a:solidFill>
                        <a:effectLst/>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800" dirty="0" smtClean="0">
                          <a:latin typeface="游ゴシック" panose="020B0400000000000000" pitchFamily="50" charset="-128"/>
                          <a:ea typeface="游ゴシック" panose="020B0400000000000000" pitchFamily="50" charset="-128"/>
                        </a:rPr>
                        <a:t>ⅰ</a:t>
                      </a:r>
                      <a:endParaRPr lang="ja-JP" altLang="en-US" sz="800" dirty="0" smtClean="0">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なし</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総事業費</a:t>
                      </a:r>
                      <a:r>
                        <a:rPr lang="en-US" altLang="zh-TW" sz="800" b="0" i="0" u="none" strike="noStrike" dirty="0" smtClean="0">
                          <a:solidFill>
                            <a:schemeClr val="tx1"/>
                          </a:solidFill>
                          <a:effectLst/>
                          <a:latin typeface="游ゴシック" panose="020B0400000000000000" pitchFamily="50" charset="-128"/>
                          <a:ea typeface="游ゴシック" panose="020B0400000000000000" pitchFamily="50" charset="-128"/>
                        </a:rPr>
                        <a:t>500</a:t>
                      </a:r>
                      <a:r>
                        <a:rPr lang="zh-TW"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万円</a:t>
                      </a:r>
                      <a:r>
                        <a:rPr kumimoji="1" lang="en-US" altLang="ja-JP"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a:t>
                      </a:r>
                      <a:r>
                        <a:rPr kumimoji="1" lang="ja-JP" altLang="en-US" sz="800" b="0" i="0" u="none" strike="noStrike" kern="1200" dirty="0" smtClean="0">
                          <a:solidFill>
                            <a:srgbClr val="000000"/>
                          </a:solidFill>
                          <a:effectLst/>
                          <a:latin typeface="游ゴシック" panose="020B0400000000000000" pitchFamily="50" charset="-128"/>
                          <a:ea typeface="游ゴシック" panose="020B0400000000000000" pitchFamily="50" charset="-128"/>
                          <a:cs typeface="+mn-cs"/>
                        </a:rPr>
                        <a:t>施設</a:t>
                      </a:r>
                      <a:endParaRPr kumimoji="1" lang="ja-JP" altLang="en-US" sz="800" b="0" i="0" u="none" strike="dblStrike" kern="1200" baseline="0" dirty="0" smtClean="0">
                        <a:solidFill>
                          <a:srgbClr val="00B050"/>
                        </a:solidFill>
                        <a:effectLst/>
                        <a:latin typeface="游ゴシック" panose="020B0400000000000000" pitchFamily="50" charset="-128"/>
                        <a:ea typeface="游ゴシック" panose="020B0400000000000000" pitchFamily="50" charset="-128"/>
                        <a:cs typeface="+mn-cs"/>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0974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800" b="0" u="none" dirty="0" smtClean="0">
                          <a:solidFill>
                            <a:schemeClr val="tx1"/>
                          </a:solidFill>
                          <a:latin typeface="游ゴシック" panose="020B0400000000000000" pitchFamily="50" charset="-128"/>
                          <a:ea typeface="游ゴシック" panose="020B0400000000000000" pitchFamily="50" charset="-128"/>
                        </a:rPr>
                        <a:t>ⅱ</a:t>
                      </a:r>
                      <a:endParaRPr lang="ja-JP" altLang="en-US" sz="800" b="0" u="none" dirty="0" smtClean="0">
                        <a:solidFill>
                          <a:schemeClr val="tx1"/>
                        </a:solidFill>
                        <a:latin typeface="游ゴシック" panose="020B0400000000000000" pitchFamily="50" charset="-128"/>
                        <a:ea typeface="游ゴシック" panose="020B0400000000000000" pitchFamily="50" charset="-128"/>
                      </a:endParaRP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u="none" dirty="0" smtClean="0">
                          <a:solidFill>
                            <a:schemeClr val="tx1"/>
                          </a:solidFill>
                          <a:latin typeface="游ゴシック" panose="020B0400000000000000" pitchFamily="50" charset="-128"/>
                          <a:ea typeface="游ゴシック" panose="020B0400000000000000" pitchFamily="50" charset="-128"/>
                        </a:rPr>
                        <a:t>なし</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u="none" dirty="0" smtClean="0">
                          <a:solidFill>
                            <a:schemeClr val="tx1"/>
                          </a:solidFill>
                          <a:latin typeface="游ゴシック" panose="020B0400000000000000" pitchFamily="50" charset="-128"/>
                          <a:ea typeface="游ゴシック" panose="020B0400000000000000" pitchFamily="50" charset="-128"/>
                        </a:rPr>
                        <a:t>総事業費</a:t>
                      </a:r>
                      <a:r>
                        <a:rPr lang="en-US" altLang="ja-JP" sz="800" b="0" u="none" dirty="0" smtClean="0">
                          <a:solidFill>
                            <a:schemeClr val="tx1"/>
                          </a:solidFill>
                          <a:latin typeface="游ゴシック" panose="020B0400000000000000" pitchFamily="50" charset="-128"/>
                          <a:ea typeface="游ゴシック" panose="020B0400000000000000" pitchFamily="50" charset="-128"/>
                        </a:rPr>
                        <a:t>80</a:t>
                      </a:r>
                      <a:r>
                        <a:rPr lang="ja-JP" altLang="en-US" sz="800" b="0" u="none" dirty="0" smtClean="0">
                          <a:solidFill>
                            <a:schemeClr val="tx1"/>
                          </a:solidFill>
                          <a:latin typeface="游ゴシック" panose="020B0400000000000000" pitchFamily="50" charset="-128"/>
                          <a:ea typeface="游ゴシック" panose="020B0400000000000000" pitchFamily="50" charset="-128"/>
                        </a:rPr>
                        <a:t>万円</a:t>
                      </a:r>
                      <a:r>
                        <a:rPr lang="en-US" altLang="ja-JP" sz="800" b="0" u="none" dirty="0" smtClean="0">
                          <a:solidFill>
                            <a:schemeClr val="tx1"/>
                          </a:solidFill>
                          <a:latin typeface="游ゴシック" panose="020B0400000000000000" pitchFamily="50" charset="-128"/>
                          <a:ea typeface="游ゴシック" panose="020B0400000000000000" pitchFamily="50" charset="-128"/>
                        </a:rPr>
                        <a:t>/</a:t>
                      </a:r>
                      <a:r>
                        <a:rPr lang="ja-JP" altLang="en-US" sz="800" b="0" u="none" dirty="0" smtClean="0">
                          <a:solidFill>
                            <a:schemeClr val="tx1"/>
                          </a:solidFill>
                          <a:latin typeface="游ゴシック" panose="020B0400000000000000" pitchFamily="50" charset="-128"/>
                          <a:ea typeface="游ゴシック" panose="020B0400000000000000" pitchFamily="50" charset="-128"/>
                        </a:rPr>
                        <a:t>施設</a:t>
                      </a:r>
                    </a:p>
                  </a:txBody>
                  <a:tcPr marL="36000" marR="36000" marT="3600" marB="36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4844279"/>
                  </a:ext>
                </a:extLst>
              </a:tr>
            </a:tbl>
          </a:graphicData>
        </a:graphic>
      </p:graphicFrame>
      <p:sp>
        <p:nvSpPr>
          <p:cNvPr id="15" name="ホームベース 14"/>
          <p:cNvSpPr/>
          <p:nvPr/>
        </p:nvSpPr>
        <p:spPr>
          <a:xfrm>
            <a:off x="180000" y="942340"/>
            <a:ext cx="5040000" cy="215451"/>
          </a:xfrm>
          <a:prstGeom prst="homePlate">
            <a:avLst>
              <a:gd name="adj" fmla="val 42089"/>
            </a:avLst>
          </a:prstGeom>
          <a:solidFill>
            <a:schemeClr val="accent2">
              <a:lumMod val="20000"/>
              <a:lumOff val="80000"/>
            </a:schemeClr>
          </a:solidFill>
          <a:ln w="25400" cap="flat" cmpd="sng" algn="ctr">
            <a:solidFill>
              <a:srgbClr val="C0504D">
                <a:shade val="50000"/>
              </a:srgbClr>
            </a:solidFill>
            <a:prstDash val="solid"/>
          </a:ln>
          <a:effectLst/>
        </p:spPr>
        <p:txBody>
          <a:bodyPr rtlCol="0" anchor="ctr"/>
          <a:lstStyle/>
          <a:p>
            <a:pPr defTabSz="912114" fontAlgn="base">
              <a:spcBef>
                <a:spcPct val="0"/>
              </a:spcBef>
              <a:spcAft>
                <a:spcPct val="0"/>
              </a:spcAft>
              <a:defRPr/>
            </a:pPr>
            <a:r>
              <a:rPr lang="ja-JP" altLang="en-US" sz="1097" b="1" kern="0" dirty="0">
                <a:latin typeface="Meiryo UI" panose="020B0604030504040204" pitchFamily="50" charset="-128"/>
                <a:ea typeface="Meiryo UI" panose="020B0604030504040204" pitchFamily="50" charset="-128"/>
                <a:cs typeface="Meiryo UI" panose="020B0604030504040204" pitchFamily="50" charset="-128"/>
              </a:rPr>
              <a:t>①　既存高齢者施設等のスプリンクラー設備等整備事業</a:t>
            </a:r>
          </a:p>
        </p:txBody>
      </p:sp>
      <p:sp>
        <p:nvSpPr>
          <p:cNvPr id="16" name="ホームベース 15"/>
          <p:cNvSpPr/>
          <p:nvPr/>
        </p:nvSpPr>
        <p:spPr>
          <a:xfrm>
            <a:off x="180000" y="3319703"/>
            <a:ext cx="5040000" cy="215451"/>
          </a:xfrm>
          <a:prstGeom prst="homePlate">
            <a:avLst>
              <a:gd name="adj" fmla="val 42089"/>
            </a:avLst>
          </a:prstGeom>
          <a:solidFill>
            <a:schemeClr val="accent3">
              <a:lumMod val="20000"/>
              <a:lumOff val="80000"/>
            </a:schemeClr>
          </a:solidFill>
          <a:ln w="25400" cap="flat" cmpd="sng" algn="ctr">
            <a:solidFill>
              <a:srgbClr val="9BBB59">
                <a:shade val="50000"/>
              </a:srgbClr>
            </a:solidFill>
            <a:prstDash val="solid"/>
          </a:ln>
          <a:effectLst/>
        </p:spPr>
        <p:txBody>
          <a:bodyPr rtlCol="0" anchor="ctr"/>
          <a:lstStyle/>
          <a:p>
            <a:pPr defTabSz="912114" fontAlgn="base">
              <a:spcBef>
                <a:spcPct val="0"/>
              </a:spcBef>
              <a:spcAft>
                <a:spcPct val="0"/>
              </a:spcAft>
              <a:defRPr/>
            </a:pPr>
            <a:r>
              <a:rPr lang="ja-JP" altLang="en-US" sz="1097" b="1" kern="0" dirty="0">
                <a:latin typeface="Meiryo UI" panose="020B0604030504040204" pitchFamily="50" charset="-128"/>
                <a:ea typeface="Meiryo UI" panose="020B0604030504040204" pitchFamily="50" charset="-128"/>
                <a:cs typeface="Meiryo UI" panose="020B0604030504040204" pitchFamily="50" charset="-128"/>
              </a:rPr>
              <a:t>③　高齢者施設等の非常用自家発電・給水設備整備事業・水害対策強化事業</a:t>
            </a:r>
          </a:p>
        </p:txBody>
      </p:sp>
      <p:sp>
        <p:nvSpPr>
          <p:cNvPr id="17" name="ホームベース 16"/>
          <p:cNvSpPr/>
          <p:nvPr/>
        </p:nvSpPr>
        <p:spPr>
          <a:xfrm>
            <a:off x="180000" y="2344813"/>
            <a:ext cx="5040000" cy="215451"/>
          </a:xfrm>
          <a:prstGeom prst="homePlate">
            <a:avLst>
              <a:gd name="adj" fmla="val 42089"/>
            </a:avLst>
          </a:prstGeom>
          <a:solidFill>
            <a:schemeClr val="accent1">
              <a:lumMod val="20000"/>
              <a:lumOff val="80000"/>
            </a:schemeClr>
          </a:solidFill>
          <a:ln w="25400" cap="flat" cmpd="sng" algn="ctr">
            <a:solidFill>
              <a:srgbClr val="4F81BD">
                <a:shade val="50000"/>
              </a:srgbClr>
            </a:solidFill>
            <a:prstDash val="solid"/>
          </a:ln>
          <a:effectLst/>
        </p:spPr>
        <p:txBody>
          <a:bodyPr rtlCol="0" anchor="ctr"/>
          <a:lstStyle/>
          <a:p>
            <a:pPr defTabSz="912114" fontAlgn="base">
              <a:spcBef>
                <a:spcPct val="0"/>
              </a:spcBef>
              <a:spcAft>
                <a:spcPct val="0"/>
              </a:spcAft>
              <a:defRPr/>
            </a:pPr>
            <a:r>
              <a:rPr lang="ja-JP" altLang="en-US" sz="1097" b="1" kern="0" dirty="0">
                <a:latin typeface="Meiryo UI" panose="020B0604030504040204" pitchFamily="50" charset="-128"/>
                <a:ea typeface="Meiryo UI" panose="020B0604030504040204" pitchFamily="50" charset="-128"/>
                <a:cs typeface="Meiryo UI" panose="020B0604030504040204" pitchFamily="50" charset="-128"/>
              </a:rPr>
              <a:t>②　認知症高齢者グループホーム等防災改修等支援事業</a:t>
            </a:r>
          </a:p>
        </p:txBody>
      </p:sp>
      <p:sp>
        <p:nvSpPr>
          <p:cNvPr id="18" name="テキスト ボックス 17"/>
          <p:cNvSpPr txBox="1"/>
          <p:nvPr/>
        </p:nvSpPr>
        <p:spPr>
          <a:xfrm>
            <a:off x="725752" y="1924769"/>
            <a:ext cx="3461649" cy="373510"/>
          </a:xfrm>
          <a:prstGeom prst="rect">
            <a:avLst/>
          </a:prstGeom>
          <a:noFill/>
        </p:spPr>
        <p:txBody>
          <a:bodyPr wrap="square" rtlCol="0">
            <a:spAutoFit/>
          </a:bodyPr>
          <a:lstStyle/>
          <a:p>
            <a:pPr defTabSz="912114" fontAlgn="base">
              <a:lnSpc>
                <a:spcPts val="1097"/>
              </a:lnSpc>
              <a:spcBef>
                <a:spcPct val="0"/>
              </a:spcBef>
              <a:spcAft>
                <a:spcPct val="0"/>
              </a:spcAft>
              <a:tabLst>
                <a:tab pos="771496" algn="l"/>
                <a:tab pos="1835629" algn="l"/>
              </a:tabLst>
              <a:defRPr/>
            </a:pPr>
            <a:r>
              <a:rPr lang="en-US" altLang="ja-JP" sz="800" dirty="0">
                <a:solidFill>
                  <a:prstClr val="black"/>
                </a:solidFill>
                <a:latin typeface="游ゴシック" panose="020B0400000000000000" pitchFamily="50" charset="-128"/>
                <a:ea typeface="游ゴシック" panose="020B0400000000000000" pitchFamily="50" charset="-128"/>
              </a:rPr>
              <a:t>※</a:t>
            </a:r>
            <a:r>
              <a:rPr lang="ja-JP" altLang="en-US" sz="800" dirty="0">
                <a:solidFill>
                  <a:prstClr val="black"/>
                </a:solidFill>
                <a:latin typeface="游ゴシック" panose="020B0400000000000000" pitchFamily="50" charset="-128"/>
                <a:ea typeface="游ゴシック" panose="020B0400000000000000" pitchFamily="50" charset="-128"/>
              </a:rPr>
              <a:t>定員のうち要介護３～５の入居者が半数以上を占める場合等、「避難が困難な要介護者を主として入居させるもの」に該当する施設</a:t>
            </a:r>
            <a:endParaRPr lang="en-US" altLang="ja-JP" sz="800" dirty="0">
              <a:solidFill>
                <a:prstClr val="black"/>
              </a:solidFill>
              <a:latin typeface="游ゴシック" panose="020B0400000000000000" pitchFamily="50" charset="-128"/>
              <a:ea typeface="游ゴシック" panose="020B0400000000000000" pitchFamily="50" charset="-128"/>
            </a:endParaRPr>
          </a:p>
        </p:txBody>
      </p:sp>
      <p:sp>
        <p:nvSpPr>
          <p:cNvPr id="19" name="大かっこ 18"/>
          <p:cNvSpPr/>
          <p:nvPr/>
        </p:nvSpPr>
        <p:spPr>
          <a:xfrm>
            <a:off x="667531" y="1938492"/>
            <a:ext cx="3461648" cy="307256"/>
          </a:xfrm>
          <a:prstGeom prst="bracketPair">
            <a:avLst/>
          </a:prstGeom>
          <a:noFill/>
          <a:ln w="9525" cap="flat" cmpd="sng" algn="ctr">
            <a:solidFill>
              <a:sysClr val="windowText" lastClr="000000"/>
            </a:solidFill>
            <a:prstDash val="solid"/>
          </a:ln>
          <a:effectLst/>
        </p:spPr>
        <p:txBody>
          <a:bodyPr rtlCol="0" anchor="ctr"/>
          <a:lstStyle/>
          <a:p>
            <a:pPr algn="ctr" defTabSz="912114" fontAlgn="base">
              <a:spcBef>
                <a:spcPct val="0"/>
              </a:spcBef>
              <a:spcAft>
                <a:spcPct val="0"/>
              </a:spcAft>
              <a:defRPr/>
            </a:pPr>
            <a:endParaRPr lang="ja-JP" altLang="en-US" sz="800" kern="0">
              <a:solidFill>
                <a:prstClr val="black"/>
              </a:solidFill>
              <a:latin typeface="Calibri"/>
              <a:ea typeface="ＭＳ Ｐゴシック" panose="020B0600070205080204" pitchFamily="50" charset="-128"/>
            </a:endParaRPr>
          </a:p>
        </p:txBody>
      </p:sp>
      <p:grpSp>
        <p:nvGrpSpPr>
          <p:cNvPr id="20" name="グループ化 19"/>
          <p:cNvGrpSpPr/>
          <p:nvPr/>
        </p:nvGrpSpPr>
        <p:grpSpPr>
          <a:xfrm>
            <a:off x="7940523" y="3379800"/>
            <a:ext cx="1764181" cy="3313144"/>
            <a:chOff x="7720831" y="3264396"/>
            <a:chExt cx="1768673" cy="3419196"/>
          </a:xfrm>
        </p:grpSpPr>
        <p:sp>
          <p:nvSpPr>
            <p:cNvPr id="21" name="正方形/長方形 20"/>
            <p:cNvSpPr/>
            <p:nvPr/>
          </p:nvSpPr>
          <p:spPr>
            <a:xfrm>
              <a:off x="7911404" y="6028423"/>
              <a:ext cx="1445451" cy="589624"/>
            </a:xfrm>
            <a:prstGeom prst="rect">
              <a:avLst/>
            </a:prstGeom>
            <a:noFill/>
            <a:ln w="9525" cap="flat" cmpd="sng" algn="ctr">
              <a:solidFill>
                <a:sysClr val="windowText" lastClr="000000"/>
              </a:solidFill>
              <a:prstDash val="solid"/>
            </a:ln>
            <a:effectLst/>
          </p:spPr>
          <p:txBody>
            <a:bodyPr vert="eaVert" rtlCol="0" anchor="ctr"/>
            <a:lstStyle/>
            <a:p>
              <a:pPr algn="ctr" defTabSz="912114" fontAlgn="base">
                <a:spcBef>
                  <a:spcPct val="0"/>
                </a:spcBef>
                <a:spcAft>
                  <a:spcPct val="0"/>
                </a:spcAft>
                <a:defRPr/>
              </a:pPr>
              <a:endParaRPr lang="ja-JP" altLang="en-US" sz="1596" kern="0" dirty="0">
                <a:solidFill>
                  <a:prstClr val="black"/>
                </a:solidFill>
                <a:latin typeface="游ゴシック" panose="020B0400000000000000" pitchFamily="50" charset="-128"/>
                <a:ea typeface="游ゴシック" panose="020B0400000000000000" pitchFamily="50" charset="-128"/>
              </a:endParaRPr>
            </a:p>
          </p:txBody>
        </p:sp>
        <p:sp>
          <p:nvSpPr>
            <p:cNvPr id="22" name="正方形/長方形 21"/>
            <p:cNvSpPr/>
            <p:nvPr/>
          </p:nvSpPr>
          <p:spPr>
            <a:xfrm>
              <a:off x="7905329" y="4741743"/>
              <a:ext cx="1445451" cy="605078"/>
            </a:xfrm>
            <a:prstGeom prst="rect">
              <a:avLst/>
            </a:prstGeom>
            <a:noFill/>
            <a:ln w="9525" cap="flat" cmpd="sng" algn="ctr">
              <a:solidFill>
                <a:sysClr val="windowText" lastClr="000000"/>
              </a:solidFill>
              <a:prstDash val="solid"/>
            </a:ln>
            <a:effectLst/>
          </p:spPr>
          <p:txBody>
            <a:bodyPr vert="eaVert" rtlCol="0" anchor="ctr"/>
            <a:lstStyle/>
            <a:p>
              <a:pPr algn="ctr" defTabSz="912114" fontAlgn="base">
                <a:spcBef>
                  <a:spcPct val="0"/>
                </a:spcBef>
                <a:spcAft>
                  <a:spcPct val="0"/>
                </a:spcAft>
                <a:defRPr/>
              </a:pPr>
              <a:endParaRPr lang="ja-JP" altLang="en-US" sz="1596" kern="0" dirty="0">
                <a:solidFill>
                  <a:prstClr val="black"/>
                </a:solidFill>
                <a:latin typeface="游ゴシック" panose="020B0400000000000000" pitchFamily="50" charset="-128"/>
                <a:ea typeface="游ゴシック" panose="020B0400000000000000" pitchFamily="50" charset="-128"/>
              </a:endParaRPr>
            </a:p>
          </p:txBody>
        </p:sp>
        <p:sp>
          <p:nvSpPr>
            <p:cNvPr id="23" name="Text Box 8"/>
            <p:cNvSpPr txBox="1">
              <a:spLocks noChangeArrowheads="1"/>
            </p:cNvSpPr>
            <p:nvPr/>
          </p:nvSpPr>
          <p:spPr bwMode="auto">
            <a:xfrm>
              <a:off x="7795130" y="3264396"/>
              <a:ext cx="1634960" cy="3419196"/>
            </a:xfrm>
            <a:prstGeom prst="rect">
              <a:avLst/>
            </a:prstGeom>
            <a:solidFill>
              <a:srgbClr val="FFCCFF">
                <a:alpha val="10000"/>
              </a:srgbClr>
            </a:solidFill>
            <a:ln w="9525">
              <a:solidFill>
                <a:sysClr val="windowText" lastClr="000000"/>
              </a:solidFill>
              <a:miter lim="800000"/>
              <a:headEnd/>
              <a:tailEnd/>
            </a:ln>
          </p:spPr>
          <p:txBody>
            <a:bodyPr wrap="square" lIns="88097" tIns="44048" rIns="88097" bIns="44048">
              <a:noAutofit/>
            </a:bodyPr>
            <a:lstStyle/>
            <a:p>
              <a:pPr marL="166354" indent="-166354" defTabSz="880953" fontAlgn="base">
                <a:spcBef>
                  <a:spcPct val="0"/>
                </a:spcBef>
                <a:spcAft>
                  <a:spcPct val="0"/>
                </a:spcAft>
                <a:defRPr/>
              </a:pPr>
              <a:endParaRPr lang="ja-JP" altLang="en-US" sz="1397" u="sng" kern="0" dirty="0">
                <a:solidFill>
                  <a:prstClr val="black"/>
                </a:solidFill>
                <a:latin typeface="游ゴシック" panose="020B0400000000000000" pitchFamily="50" charset="-128"/>
                <a:ea typeface="游ゴシック" panose="020B0400000000000000" pitchFamily="50" charset="-128"/>
              </a:endParaRPr>
            </a:p>
          </p:txBody>
        </p:sp>
        <p:sp>
          <p:nvSpPr>
            <p:cNvPr id="24" name="Rectangle 2"/>
            <p:cNvSpPr>
              <a:spLocks noChangeArrowheads="1"/>
            </p:cNvSpPr>
            <p:nvPr/>
          </p:nvSpPr>
          <p:spPr bwMode="auto">
            <a:xfrm>
              <a:off x="7994818" y="3661247"/>
              <a:ext cx="1265020" cy="315356"/>
            </a:xfrm>
            <a:prstGeom prst="rect">
              <a:avLst/>
            </a:prstGeom>
            <a:solidFill>
              <a:srgbClr val="FFCCFF">
                <a:alpha val="50000"/>
              </a:srgbClr>
            </a:solidFill>
            <a:ln w="9525">
              <a:solidFill>
                <a:sysClr val="windowText" lastClr="000000"/>
              </a:solidFill>
              <a:miter lim="800000"/>
              <a:headEnd/>
              <a:tailEnd/>
            </a:ln>
          </p:spPr>
          <p:txBody>
            <a:bodyPr vert="horz" wrap="none" lIns="82310" tIns="41155" rIns="82310" bIns="41155" anchor="ctr" anchorCtr="0"/>
            <a:lstStyle/>
            <a:p>
              <a:pPr algn="ctr" defTabSz="912114" fontAlgn="base">
                <a:spcBef>
                  <a:spcPct val="0"/>
                </a:spcBef>
                <a:spcAft>
                  <a:spcPct val="0"/>
                </a:spcAft>
                <a:defRPr/>
              </a:pPr>
              <a:endParaRPr lang="en-US" altLang="ja-JP" sz="1000" kern="0" dirty="0">
                <a:solidFill>
                  <a:prstClr val="black"/>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endParaRPr lang="en-US" altLang="ja-JP" sz="1000" kern="0" dirty="0">
                <a:solidFill>
                  <a:prstClr val="black"/>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r>
                <a:rPr lang="ja-JP" altLang="en-US" sz="1000" kern="0" dirty="0" smtClean="0">
                  <a:solidFill>
                    <a:prstClr val="black"/>
                  </a:solidFill>
                  <a:latin typeface="游ゴシック" panose="020B0400000000000000" pitchFamily="50" charset="-128"/>
                  <a:ea typeface="游ゴシック" panose="020B0400000000000000" pitchFamily="50" charset="-128"/>
                </a:rPr>
                <a:t>国</a:t>
              </a:r>
              <a:endParaRPr lang="en-US" altLang="ja-JP" sz="1000" kern="0" dirty="0">
                <a:solidFill>
                  <a:prstClr val="black"/>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endParaRPr lang="en-US" altLang="ja-JP" sz="500" kern="0" dirty="0">
                <a:solidFill>
                  <a:prstClr val="black"/>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endParaRPr lang="en-US" altLang="ja-JP" sz="500" kern="0" dirty="0">
                <a:solidFill>
                  <a:prstClr val="black"/>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endParaRPr lang="en-US" altLang="ja-JP" sz="500" kern="0" dirty="0">
                <a:solidFill>
                  <a:prstClr val="black"/>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endParaRPr lang="ja-JP" altLang="en-US" sz="500" kern="0" dirty="0">
                <a:solidFill>
                  <a:prstClr val="black"/>
                </a:solidFill>
                <a:latin typeface="游ゴシック" panose="020B0400000000000000" pitchFamily="50" charset="-128"/>
                <a:ea typeface="游ゴシック" panose="020B0400000000000000" pitchFamily="50" charset="-128"/>
              </a:endParaRPr>
            </a:p>
          </p:txBody>
        </p:sp>
        <p:sp>
          <p:nvSpPr>
            <p:cNvPr id="25" name="Rectangle 3"/>
            <p:cNvSpPr>
              <a:spLocks noChangeArrowheads="1"/>
            </p:cNvSpPr>
            <p:nvPr/>
          </p:nvSpPr>
          <p:spPr bwMode="auto">
            <a:xfrm>
              <a:off x="8010762" y="4827924"/>
              <a:ext cx="592295" cy="429250"/>
            </a:xfrm>
            <a:prstGeom prst="rect">
              <a:avLst/>
            </a:prstGeom>
            <a:solidFill>
              <a:srgbClr val="4BACC6">
                <a:lumMod val="20000"/>
                <a:lumOff val="80000"/>
                <a:alpha val="50000"/>
              </a:srgbClr>
            </a:solidFill>
            <a:ln w="9525">
              <a:solidFill>
                <a:sysClr val="windowText" lastClr="000000"/>
              </a:solidFill>
              <a:miter lim="800000"/>
              <a:headEnd/>
              <a:tailEnd/>
            </a:ln>
          </p:spPr>
          <p:txBody>
            <a:bodyPr wrap="none" lIns="82310" tIns="41155" rIns="82310" bIns="41155" anchor="ctr"/>
            <a:lstStyle/>
            <a:p>
              <a:pPr algn="ctr" defTabSz="912114" fontAlgn="base">
                <a:spcBef>
                  <a:spcPct val="0"/>
                </a:spcBef>
                <a:spcAft>
                  <a:spcPct val="0"/>
                </a:spcAft>
                <a:defRPr/>
              </a:pPr>
              <a:r>
                <a:rPr lang="ja-JP" altLang="en-US" sz="1000" kern="0" dirty="0">
                  <a:solidFill>
                    <a:prstClr val="black"/>
                  </a:solidFill>
                  <a:latin typeface="游ゴシック" panose="020B0400000000000000" pitchFamily="50" charset="-128"/>
                  <a:ea typeface="游ゴシック" panose="020B0400000000000000" pitchFamily="50" charset="-128"/>
                </a:rPr>
                <a:t>都道府県</a:t>
              </a:r>
            </a:p>
          </p:txBody>
        </p:sp>
        <p:sp>
          <p:nvSpPr>
            <p:cNvPr id="26" name="Rectangle 4"/>
            <p:cNvSpPr>
              <a:spLocks noChangeArrowheads="1"/>
            </p:cNvSpPr>
            <p:nvPr/>
          </p:nvSpPr>
          <p:spPr bwMode="auto">
            <a:xfrm>
              <a:off x="8026678" y="6060152"/>
              <a:ext cx="576378" cy="523105"/>
            </a:xfrm>
            <a:prstGeom prst="rect">
              <a:avLst/>
            </a:prstGeom>
            <a:solidFill>
              <a:srgbClr val="4BACC6">
                <a:lumMod val="20000"/>
                <a:lumOff val="80000"/>
                <a:alpha val="50000"/>
              </a:srgbClr>
            </a:solidFill>
            <a:ln w="9525">
              <a:solidFill>
                <a:sysClr val="windowText" lastClr="000000"/>
              </a:solidFill>
              <a:miter lim="800000"/>
              <a:headEnd/>
              <a:tailEnd/>
            </a:ln>
          </p:spPr>
          <p:txBody>
            <a:bodyPr wrap="none" lIns="82310" tIns="41155" rIns="82310" bIns="41155" anchor="ctr"/>
            <a:lstStyle/>
            <a:p>
              <a:pPr algn="ctr" defTabSz="912114" fontAlgn="base">
                <a:spcBef>
                  <a:spcPct val="0"/>
                </a:spcBef>
                <a:spcAft>
                  <a:spcPct val="0"/>
                </a:spcAft>
                <a:defRPr/>
              </a:pPr>
              <a:r>
                <a:rPr lang="ja-JP" altLang="en-US" sz="1000" kern="0" dirty="0">
                  <a:solidFill>
                    <a:srgbClr val="000000"/>
                  </a:solidFill>
                  <a:latin typeface="游ゴシック" panose="020B0400000000000000" pitchFamily="50" charset="-128"/>
                  <a:ea typeface="游ゴシック" panose="020B0400000000000000" pitchFamily="50" charset="-128"/>
                </a:rPr>
                <a:t>定員</a:t>
              </a:r>
              <a:r>
                <a:rPr lang="en-US" altLang="ja-JP" sz="1000" kern="0" dirty="0">
                  <a:solidFill>
                    <a:srgbClr val="000000"/>
                  </a:solidFill>
                  <a:latin typeface="游ゴシック" panose="020B0400000000000000" pitchFamily="50" charset="-128"/>
                  <a:ea typeface="游ゴシック" panose="020B0400000000000000" pitchFamily="50" charset="-128"/>
                </a:rPr>
                <a:t>30</a:t>
              </a:r>
              <a:r>
                <a:rPr lang="ja-JP" altLang="en-US" sz="1000" kern="0" dirty="0">
                  <a:solidFill>
                    <a:srgbClr val="000000"/>
                  </a:solidFill>
                  <a:latin typeface="游ゴシック" panose="020B0400000000000000" pitchFamily="50" charset="-128"/>
                  <a:ea typeface="游ゴシック" panose="020B0400000000000000" pitchFamily="50" charset="-128"/>
                </a:rPr>
                <a:t>人</a:t>
              </a:r>
              <a:endParaRPr lang="en-US" altLang="ja-JP" sz="1000" kern="0" dirty="0">
                <a:solidFill>
                  <a:srgbClr val="000000"/>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r>
                <a:rPr lang="ja-JP" altLang="en-US" sz="1000" kern="0" dirty="0">
                  <a:solidFill>
                    <a:srgbClr val="000000"/>
                  </a:solidFill>
                  <a:latin typeface="游ゴシック" panose="020B0400000000000000" pitchFamily="50" charset="-128"/>
                  <a:ea typeface="游ゴシック" panose="020B0400000000000000" pitchFamily="50" charset="-128"/>
                </a:rPr>
                <a:t>以上の</a:t>
              </a:r>
              <a:endParaRPr lang="en-US" altLang="ja-JP" sz="1000" kern="0" dirty="0">
                <a:solidFill>
                  <a:srgbClr val="000000"/>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r>
                <a:rPr lang="ja-JP" altLang="en-US" sz="1000" kern="0" dirty="0">
                  <a:solidFill>
                    <a:srgbClr val="000000"/>
                  </a:solidFill>
                  <a:latin typeface="游ゴシック" panose="020B0400000000000000" pitchFamily="50" charset="-128"/>
                  <a:ea typeface="游ゴシック" panose="020B0400000000000000" pitchFamily="50" charset="-128"/>
                </a:rPr>
                <a:t>施設等</a:t>
              </a:r>
            </a:p>
          </p:txBody>
        </p:sp>
        <p:sp>
          <p:nvSpPr>
            <p:cNvPr id="27" name="Text Box 10"/>
            <p:cNvSpPr txBox="1">
              <a:spLocks noChangeArrowheads="1"/>
            </p:cNvSpPr>
            <p:nvPr/>
          </p:nvSpPr>
          <p:spPr bwMode="auto">
            <a:xfrm>
              <a:off x="7720831" y="4171813"/>
              <a:ext cx="829149" cy="442199"/>
            </a:xfrm>
            <a:prstGeom prst="rect">
              <a:avLst/>
            </a:prstGeom>
            <a:noFill/>
            <a:ln w="9525">
              <a:noFill/>
              <a:miter lim="800000"/>
              <a:headEnd/>
              <a:tailEnd/>
            </a:ln>
          </p:spPr>
          <p:txBody>
            <a:bodyPr wrap="square" lIns="82310" tIns="41155" rIns="82310" bIns="41155">
              <a:spAutoFit/>
            </a:bodyPr>
            <a:lstStyle/>
            <a:p>
              <a:pPr marL="157675" indent="-157675" algn="ctr" defTabSz="912114" fontAlgn="base">
                <a:spcBef>
                  <a:spcPct val="50000"/>
                </a:spcBef>
                <a:spcAft>
                  <a:spcPct val="0"/>
                </a:spcAft>
                <a:defRPr/>
              </a:pPr>
              <a:r>
                <a:rPr lang="ja-JP" altLang="en-US" sz="898" kern="0" dirty="0">
                  <a:solidFill>
                    <a:prstClr val="black"/>
                  </a:solidFill>
                  <a:latin typeface="游ゴシック" panose="020B0400000000000000" pitchFamily="50" charset="-128"/>
                  <a:ea typeface="游ゴシック" panose="020B0400000000000000" pitchFamily="50" charset="-128"/>
                </a:rPr>
                <a:t>②整備計画</a:t>
              </a:r>
              <a:endParaRPr lang="en-US" altLang="ja-JP" sz="898" kern="0" dirty="0">
                <a:solidFill>
                  <a:prstClr val="black"/>
                </a:solidFill>
                <a:latin typeface="游ゴシック" panose="020B0400000000000000" pitchFamily="50" charset="-128"/>
                <a:ea typeface="游ゴシック" panose="020B0400000000000000" pitchFamily="50" charset="-128"/>
              </a:endParaRPr>
            </a:p>
            <a:p>
              <a:pPr marL="157675" indent="-157675" algn="ctr" defTabSz="912114" fontAlgn="base">
                <a:spcBef>
                  <a:spcPct val="50000"/>
                </a:spcBef>
                <a:spcAft>
                  <a:spcPct val="0"/>
                </a:spcAft>
                <a:defRPr/>
              </a:pPr>
              <a:r>
                <a:rPr lang="ja-JP" altLang="en-US" sz="898" kern="0" dirty="0">
                  <a:solidFill>
                    <a:prstClr val="black"/>
                  </a:solidFill>
                  <a:latin typeface="游ゴシック" panose="020B0400000000000000" pitchFamily="50" charset="-128"/>
                  <a:ea typeface="游ゴシック" panose="020B0400000000000000" pitchFamily="50" charset="-128"/>
                </a:rPr>
                <a:t>交付申請</a:t>
              </a:r>
            </a:p>
          </p:txBody>
        </p:sp>
        <p:sp>
          <p:nvSpPr>
            <p:cNvPr id="28" name="Text Box 12"/>
            <p:cNvSpPr txBox="1">
              <a:spLocks noChangeArrowheads="1"/>
            </p:cNvSpPr>
            <p:nvPr/>
          </p:nvSpPr>
          <p:spPr bwMode="auto">
            <a:xfrm>
              <a:off x="8782446" y="4142436"/>
              <a:ext cx="707058" cy="442199"/>
            </a:xfrm>
            <a:prstGeom prst="rect">
              <a:avLst/>
            </a:prstGeom>
            <a:noFill/>
            <a:ln w="9525">
              <a:noFill/>
              <a:miter lim="800000"/>
              <a:headEnd/>
              <a:tailEnd/>
            </a:ln>
          </p:spPr>
          <p:txBody>
            <a:bodyPr wrap="square" lIns="82310" tIns="41155" rIns="82310" bIns="41155">
              <a:spAutoFit/>
            </a:bodyPr>
            <a:lstStyle/>
            <a:p>
              <a:pPr marL="157675" indent="-157675" defTabSz="912114" fontAlgn="base">
                <a:spcBef>
                  <a:spcPct val="50000"/>
                </a:spcBef>
                <a:spcAft>
                  <a:spcPct val="0"/>
                </a:spcAft>
                <a:defRPr/>
              </a:pPr>
              <a:r>
                <a:rPr lang="ja-JP" altLang="en-US" sz="898" kern="0" dirty="0">
                  <a:solidFill>
                    <a:prstClr val="black"/>
                  </a:solidFill>
                  <a:latin typeface="游ゴシック" panose="020B0400000000000000" pitchFamily="50" charset="-128"/>
                  <a:ea typeface="游ゴシック" panose="020B0400000000000000" pitchFamily="50" charset="-128"/>
                </a:rPr>
                <a:t>③採択</a:t>
              </a:r>
              <a:endParaRPr lang="en-US" altLang="ja-JP" sz="898" kern="0" dirty="0">
                <a:solidFill>
                  <a:prstClr val="black"/>
                </a:solidFill>
                <a:latin typeface="游ゴシック" panose="020B0400000000000000" pitchFamily="50" charset="-128"/>
                <a:ea typeface="游ゴシック" panose="020B0400000000000000" pitchFamily="50" charset="-128"/>
              </a:endParaRPr>
            </a:p>
            <a:p>
              <a:pPr marL="157675" indent="-157675" defTabSz="912114" fontAlgn="base">
                <a:spcBef>
                  <a:spcPct val="50000"/>
                </a:spcBef>
                <a:spcAft>
                  <a:spcPct val="0"/>
                </a:spcAft>
                <a:defRPr/>
              </a:pPr>
              <a:r>
                <a:rPr lang="ja-JP" altLang="en-US" sz="898" kern="0" dirty="0">
                  <a:solidFill>
                    <a:prstClr val="black"/>
                  </a:solidFill>
                  <a:latin typeface="游ゴシック" panose="020B0400000000000000" pitchFamily="50" charset="-128"/>
                  <a:ea typeface="游ゴシック" panose="020B0400000000000000" pitchFamily="50" charset="-128"/>
                </a:rPr>
                <a:t>交付決定</a:t>
              </a:r>
            </a:p>
          </p:txBody>
        </p:sp>
        <p:sp>
          <p:nvSpPr>
            <p:cNvPr id="29" name="Text Box 25"/>
            <p:cNvSpPr txBox="1">
              <a:spLocks noChangeArrowheads="1"/>
            </p:cNvSpPr>
            <p:nvPr/>
          </p:nvSpPr>
          <p:spPr bwMode="auto">
            <a:xfrm>
              <a:off x="8754889" y="5426821"/>
              <a:ext cx="733928" cy="442199"/>
            </a:xfrm>
            <a:prstGeom prst="rect">
              <a:avLst/>
            </a:prstGeom>
            <a:noFill/>
            <a:ln w="9525">
              <a:noFill/>
              <a:miter lim="800000"/>
              <a:headEnd/>
              <a:tailEnd/>
            </a:ln>
          </p:spPr>
          <p:txBody>
            <a:bodyPr wrap="square" lIns="82310" tIns="41155" rIns="82310" bIns="41155">
              <a:spAutoFit/>
            </a:bodyPr>
            <a:lstStyle/>
            <a:p>
              <a:pPr marL="157675" indent="-157675" defTabSz="912114" fontAlgn="base">
                <a:spcBef>
                  <a:spcPct val="50000"/>
                </a:spcBef>
                <a:spcAft>
                  <a:spcPct val="0"/>
                </a:spcAft>
                <a:defRPr/>
              </a:pPr>
              <a:r>
                <a:rPr lang="ja-JP" altLang="en-US" sz="898" kern="0" dirty="0">
                  <a:solidFill>
                    <a:prstClr val="black"/>
                  </a:solidFill>
                  <a:latin typeface="游ゴシック" panose="020B0400000000000000" pitchFamily="50" charset="-128"/>
                  <a:ea typeface="游ゴシック" panose="020B0400000000000000" pitchFamily="50" charset="-128"/>
                </a:rPr>
                <a:t>④採択</a:t>
              </a:r>
              <a:endParaRPr lang="en-US" altLang="ja-JP" sz="898" kern="0" dirty="0">
                <a:solidFill>
                  <a:prstClr val="black"/>
                </a:solidFill>
                <a:latin typeface="游ゴシック" panose="020B0400000000000000" pitchFamily="50" charset="-128"/>
                <a:ea typeface="游ゴシック" panose="020B0400000000000000" pitchFamily="50" charset="-128"/>
              </a:endParaRPr>
            </a:p>
            <a:p>
              <a:pPr marL="157675" indent="-157675" defTabSz="912114" fontAlgn="base">
                <a:spcBef>
                  <a:spcPct val="50000"/>
                </a:spcBef>
                <a:spcAft>
                  <a:spcPct val="0"/>
                </a:spcAft>
                <a:defRPr/>
              </a:pPr>
              <a:r>
                <a:rPr lang="ja-JP" altLang="en-US" sz="898" kern="0" dirty="0">
                  <a:solidFill>
                    <a:prstClr val="black"/>
                  </a:solidFill>
                  <a:latin typeface="游ゴシック" panose="020B0400000000000000" pitchFamily="50" charset="-128"/>
                  <a:ea typeface="游ゴシック" panose="020B0400000000000000" pitchFamily="50" charset="-128"/>
                </a:rPr>
                <a:t>交付決定</a:t>
              </a:r>
            </a:p>
          </p:txBody>
        </p:sp>
        <p:cxnSp>
          <p:nvCxnSpPr>
            <p:cNvPr id="30" name="直線矢印コネクタ 29"/>
            <p:cNvCxnSpPr/>
            <p:nvPr/>
          </p:nvCxnSpPr>
          <p:spPr>
            <a:xfrm flipV="1">
              <a:off x="8521944" y="4117534"/>
              <a:ext cx="9362" cy="580672"/>
            </a:xfrm>
            <a:prstGeom prst="straightConnector1">
              <a:avLst/>
            </a:prstGeom>
            <a:noFill/>
            <a:ln w="9525" cap="flat" cmpd="sng" algn="ctr">
              <a:solidFill>
                <a:srgbClr val="C0504D">
                  <a:lumMod val="75000"/>
                </a:srgbClr>
              </a:solidFill>
              <a:prstDash val="solid"/>
              <a:tailEnd type="arrow"/>
            </a:ln>
            <a:effectLst/>
          </p:spPr>
        </p:cxnSp>
        <p:cxnSp>
          <p:nvCxnSpPr>
            <p:cNvPr id="31" name="直線矢印コネクタ 30"/>
            <p:cNvCxnSpPr/>
            <p:nvPr/>
          </p:nvCxnSpPr>
          <p:spPr>
            <a:xfrm>
              <a:off x="8780092" y="4117535"/>
              <a:ext cx="2355" cy="571280"/>
            </a:xfrm>
            <a:prstGeom prst="straightConnector1">
              <a:avLst/>
            </a:prstGeom>
            <a:noFill/>
            <a:ln w="9525" cap="flat" cmpd="sng" algn="ctr">
              <a:solidFill>
                <a:srgbClr val="C0504D">
                  <a:lumMod val="75000"/>
                </a:srgbClr>
              </a:solidFill>
              <a:prstDash val="solid"/>
              <a:tailEnd type="arrow"/>
            </a:ln>
            <a:effectLst/>
          </p:spPr>
        </p:cxnSp>
        <p:cxnSp>
          <p:nvCxnSpPr>
            <p:cNvPr id="32" name="直線矢印コネクタ 31"/>
            <p:cNvCxnSpPr/>
            <p:nvPr/>
          </p:nvCxnSpPr>
          <p:spPr>
            <a:xfrm>
              <a:off x="8752534" y="5426821"/>
              <a:ext cx="0" cy="571090"/>
            </a:xfrm>
            <a:prstGeom prst="straightConnector1">
              <a:avLst/>
            </a:prstGeom>
            <a:noFill/>
            <a:ln w="9525" cap="flat" cmpd="sng" algn="ctr">
              <a:solidFill>
                <a:srgbClr val="C0504D">
                  <a:lumMod val="75000"/>
                </a:srgbClr>
              </a:solidFill>
              <a:prstDash val="solid"/>
              <a:tailEnd type="arrow"/>
            </a:ln>
            <a:effectLst/>
          </p:spPr>
        </p:cxnSp>
        <p:sp>
          <p:nvSpPr>
            <p:cNvPr id="33" name="Text Box 10"/>
            <p:cNvSpPr txBox="1">
              <a:spLocks noChangeArrowheads="1"/>
            </p:cNvSpPr>
            <p:nvPr/>
          </p:nvSpPr>
          <p:spPr bwMode="auto">
            <a:xfrm>
              <a:off x="7773908" y="5476309"/>
              <a:ext cx="829149" cy="442199"/>
            </a:xfrm>
            <a:prstGeom prst="rect">
              <a:avLst/>
            </a:prstGeom>
            <a:noFill/>
            <a:ln w="9525">
              <a:noFill/>
              <a:miter lim="800000"/>
              <a:headEnd/>
              <a:tailEnd/>
            </a:ln>
          </p:spPr>
          <p:txBody>
            <a:bodyPr wrap="square" lIns="82310" tIns="41155" rIns="82310" bIns="41155">
              <a:spAutoFit/>
            </a:bodyPr>
            <a:lstStyle/>
            <a:p>
              <a:pPr marL="157675" indent="-157675" algn="ctr" defTabSz="912114" fontAlgn="base">
                <a:spcBef>
                  <a:spcPct val="50000"/>
                </a:spcBef>
                <a:spcAft>
                  <a:spcPct val="0"/>
                </a:spcAft>
                <a:defRPr/>
              </a:pPr>
              <a:r>
                <a:rPr lang="ja-JP" altLang="en-US" sz="898" kern="0" dirty="0">
                  <a:solidFill>
                    <a:prstClr val="black"/>
                  </a:solidFill>
                  <a:latin typeface="游ゴシック" panose="020B0400000000000000" pitchFamily="50" charset="-128"/>
                  <a:ea typeface="游ゴシック" panose="020B0400000000000000" pitchFamily="50" charset="-128"/>
                </a:rPr>
                <a:t>①整備計画</a:t>
              </a:r>
              <a:endParaRPr lang="en-US" altLang="ja-JP" sz="898" kern="0" dirty="0">
                <a:solidFill>
                  <a:prstClr val="black"/>
                </a:solidFill>
                <a:latin typeface="游ゴシック" panose="020B0400000000000000" pitchFamily="50" charset="-128"/>
                <a:ea typeface="游ゴシック" panose="020B0400000000000000" pitchFamily="50" charset="-128"/>
              </a:endParaRPr>
            </a:p>
            <a:p>
              <a:pPr marL="157675" indent="-157675" algn="ctr" defTabSz="912114" fontAlgn="base">
                <a:spcBef>
                  <a:spcPct val="50000"/>
                </a:spcBef>
                <a:spcAft>
                  <a:spcPct val="0"/>
                </a:spcAft>
                <a:defRPr/>
              </a:pPr>
              <a:r>
                <a:rPr lang="ja-JP" altLang="en-US" sz="898" kern="0" dirty="0">
                  <a:solidFill>
                    <a:prstClr val="black"/>
                  </a:solidFill>
                  <a:latin typeface="游ゴシック" panose="020B0400000000000000" pitchFamily="50" charset="-128"/>
                  <a:ea typeface="游ゴシック" panose="020B0400000000000000" pitchFamily="50" charset="-128"/>
                </a:rPr>
                <a:t>交付申請</a:t>
              </a:r>
            </a:p>
          </p:txBody>
        </p:sp>
        <p:cxnSp>
          <p:nvCxnSpPr>
            <p:cNvPr id="34" name="直線矢印コネクタ 33"/>
            <p:cNvCxnSpPr/>
            <p:nvPr/>
          </p:nvCxnSpPr>
          <p:spPr>
            <a:xfrm flipV="1">
              <a:off x="8531306" y="5426822"/>
              <a:ext cx="0" cy="586095"/>
            </a:xfrm>
            <a:prstGeom prst="straightConnector1">
              <a:avLst/>
            </a:prstGeom>
            <a:noFill/>
            <a:ln w="9525" cap="flat" cmpd="sng" algn="ctr">
              <a:solidFill>
                <a:srgbClr val="C0504D">
                  <a:lumMod val="75000"/>
                </a:srgbClr>
              </a:solidFill>
              <a:prstDash val="solid"/>
              <a:tailEnd type="arrow"/>
            </a:ln>
            <a:effectLst/>
          </p:spPr>
        </p:cxnSp>
        <p:sp>
          <p:nvSpPr>
            <p:cNvPr id="35" name="角丸四角形 34"/>
            <p:cNvSpPr/>
            <p:nvPr/>
          </p:nvSpPr>
          <p:spPr>
            <a:xfrm>
              <a:off x="7905329" y="3344901"/>
              <a:ext cx="1445451" cy="236541"/>
            </a:xfrm>
            <a:prstGeom prst="roundRect">
              <a:avLst>
                <a:gd name="adj" fmla="val 0"/>
              </a:avLst>
            </a:prstGeom>
            <a:solidFill>
              <a:srgbClr val="C0504D">
                <a:lumMod val="20000"/>
                <a:lumOff val="80000"/>
              </a:srgbClr>
            </a:solidFill>
            <a:ln w="25400" cap="flat" cmpd="sng" algn="ctr">
              <a:noFill/>
              <a:prstDash val="solid"/>
            </a:ln>
            <a:effectLst/>
          </p:spPr>
          <p:txBody>
            <a:bodyPr lIns="0" tIns="0" rIns="0" bIns="0" rtlCol="0" anchor="ctr"/>
            <a:lstStyle/>
            <a:p>
              <a:pPr algn="ctr" defTabSz="912114" fontAlgn="base">
                <a:spcBef>
                  <a:spcPct val="0"/>
                </a:spcBef>
                <a:spcAft>
                  <a:spcPct val="0"/>
                </a:spcAft>
                <a:defRPr/>
              </a:pPr>
              <a:r>
                <a:rPr lang="ja-JP" altLang="en-US" sz="1047" kern="0" dirty="0">
                  <a:solidFill>
                    <a:prstClr val="black"/>
                  </a:solidFill>
                  <a:latin typeface="游ゴシック" panose="020B0400000000000000" pitchFamily="50" charset="-128"/>
                  <a:ea typeface="游ゴシック" panose="020B0400000000000000" pitchFamily="50" charset="-128"/>
                  <a:cs typeface="Meiryo UI" panose="020B0604030504040204" pitchFamily="50" charset="-128"/>
                </a:rPr>
                <a:t>補助の流れ</a:t>
              </a:r>
            </a:p>
          </p:txBody>
        </p:sp>
        <p:sp>
          <p:nvSpPr>
            <p:cNvPr id="36" name="Rectangle 3"/>
            <p:cNvSpPr>
              <a:spLocks noChangeArrowheads="1"/>
            </p:cNvSpPr>
            <p:nvPr/>
          </p:nvSpPr>
          <p:spPr bwMode="auto">
            <a:xfrm>
              <a:off x="8691017" y="4826194"/>
              <a:ext cx="592295" cy="429250"/>
            </a:xfrm>
            <a:prstGeom prst="rect">
              <a:avLst/>
            </a:prstGeom>
            <a:solidFill>
              <a:srgbClr val="F79646">
                <a:lumMod val="20000"/>
                <a:lumOff val="80000"/>
                <a:alpha val="50000"/>
              </a:srgbClr>
            </a:solidFill>
            <a:ln w="9525">
              <a:solidFill>
                <a:sysClr val="windowText" lastClr="000000"/>
              </a:solidFill>
              <a:miter lim="800000"/>
              <a:headEnd/>
              <a:tailEnd/>
            </a:ln>
          </p:spPr>
          <p:txBody>
            <a:bodyPr wrap="none" lIns="82310" tIns="41155" rIns="82310" bIns="41155" anchor="ctr"/>
            <a:lstStyle/>
            <a:p>
              <a:pPr algn="ctr" defTabSz="912114" fontAlgn="base">
                <a:spcBef>
                  <a:spcPct val="0"/>
                </a:spcBef>
                <a:spcAft>
                  <a:spcPct val="0"/>
                </a:spcAft>
                <a:defRPr/>
              </a:pPr>
              <a:r>
                <a:rPr lang="ja-JP" altLang="en-US" sz="1000" kern="0" dirty="0">
                  <a:solidFill>
                    <a:prstClr val="black"/>
                  </a:solidFill>
                  <a:latin typeface="游ゴシック" panose="020B0400000000000000" pitchFamily="50" charset="-128"/>
                  <a:ea typeface="游ゴシック" panose="020B0400000000000000" pitchFamily="50" charset="-128"/>
                </a:rPr>
                <a:t>市区町村</a:t>
              </a:r>
            </a:p>
          </p:txBody>
        </p:sp>
        <p:sp>
          <p:nvSpPr>
            <p:cNvPr id="37" name="Rectangle 4"/>
            <p:cNvSpPr>
              <a:spLocks noChangeArrowheads="1"/>
            </p:cNvSpPr>
            <p:nvPr/>
          </p:nvSpPr>
          <p:spPr bwMode="auto">
            <a:xfrm>
              <a:off x="8712588" y="6060152"/>
              <a:ext cx="576378" cy="523105"/>
            </a:xfrm>
            <a:prstGeom prst="rect">
              <a:avLst/>
            </a:prstGeom>
            <a:solidFill>
              <a:srgbClr val="F79646">
                <a:lumMod val="20000"/>
                <a:lumOff val="80000"/>
                <a:alpha val="50000"/>
              </a:srgbClr>
            </a:solidFill>
            <a:ln w="9525">
              <a:solidFill>
                <a:sysClr val="windowText" lastClr="000000"/>
              </a:solidFill>
              <a:miter lim="800000"/>
              <a:headEnd/>
              <a:tailEnd/>
            </a:ln>
          </p:spPr>
          <p:txBody>
            <a:bodyPr wrap="none" lIns="82310" tIns="41155" rIns="82310" bIns="41155" anchor="ctr"/>
            <a:lstStyle/>
            <a:p>
              <a:pPr algn="ctr" defTabSz="912114" fontAlgn="base">
                <a:spcBef>
                  <a:spcPct val="0"/>
                </a:spcBef>
                <a:spcAft>
                  <a:spcPct val="0"/>
                </a:spcAft>
                <a:defRPr/>
              </a:pPr>
              <a:r>
                <a:rPr lang="ja-JP" altLang="en-US" sz="1000" kern="0" dirty="0">
                  <a:solidFill>
                    <a:srgbClr val="000000"/>
                  </a:solidFill>
                  <a:latin typeface="游ゴシック" panose="020B0400000000000000" pitchFamily="50" charset="-128"/>
                  <a:ea typeface="游ゴシック" panose="020B0400000000000000" pitchFamily="50" charset="-128"/>
                </a:rPr>
                <a:t>定員</a:t>
              </a:r>
              <a:r>
                <a:rPr lang="en-US" altLang="ja-JP" sz="1000" kern="0" dirty="0">
                  <a:solidFill>
                    <a:srgbClr val="000000"/>
                  </a:solidFill>
                  <a:latin typeface="游ゴシック" panose="020B0400000000000000" pitchFamily="50" charset="-128"/>
                  <a:ea typeface="游ゴシック" panose="020B0400000000000000" pitchFamily="50" charset="-128"/>
                </a:rPr>
                <a:t>29</a:t>
              </a:r>
              <a:r>
                <a:rPr lang="ja-JP" altLang="en-US" sz="1000" kern="0" dirty="0">
                  <a:solidFill>
                    <a:srgbClr val="000000"/>
                  </a:solidFill>
                  <a:latin typeface="游ゴシック" panose="020B0400000000000000" pitchFamily="50" charset="-128"/>
                  <a:ea typeface="游ゴシック" panose="020B0400000000000000" pitchFamily="50" charset="-128"/>
                </a:rPr>
                <a:t>人</a:t>
              </a:r>
              <a:endParaRPr lang="en-US" altLang="ja-JP" sz="1000" kern="0" dirty="0">
                <a:solidFill>
                  <a:srgbClr val="000000"/>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r>
                <a:rPr lang="ja-JP" altLang="en-US" sz="1000" kern="0" dirty="0">
                  <a:solidFill>
                    <a:srgbClr val="000000"/>
                  </a:solidFill>
                  <a:latin typeface="游ゴシック" panose="020B0400000000000000" pitchFamily="50" charset="-128"/>
                  <a:ea typeface="游ゴシック" panose="020B0400000000000000" pitchFamily="50" charset="-128"/>
                </a:rPr>
                <a:t>以下の</a:t>
              </a:r>
              <a:endParaRPr lang="en-US" altLang="ja-JP" sz="1000" kern="0" dirty="0">
                <a:solidFill>
                  <a:srgbClr val="000000"/>
                </a:solidFill>
                <a:latin typeface="游ゴシック" panose="020B0400000000000000" pitchFamily="50" charset="-128"/>
                <a:ea typeface="游ゴシック" panose="020B0400000000000000" pitchFamily="50" charset="-128"/>
              </a:endParaRPr>
            </a:p>
            <a:p>
              <a:pPr algn="ctr" defTabSz="912114" fontAlgn="base">
                <a:spcBef>
                  <a:spcPct val="0"/>
                </a:spcBef>
                <a:spcAft>
                  <a:spcPct val="0"/>
                </a:spcAft>
                <a:defRPr/>
              </a:pPr>
              <a:r>
                <a:rPr lang="ja-JP" altLang="en-US" sz="1000" kern="0" dirty="0">
                  <a:solidFill>
                    <a:srgbClr val="000000"/>
                  </a:solidFill>
                  <a:latin typeface="游ゴシック" panose="020B0400000000000000" pitchFamily="50" charset="-128"/>
                  <a:ea typeface="游ゴシック" panose="020B0400000000000000" pitchFamily="50" charset="-128"/>
                </a:rPr>
                <a:t>施設等</a:t>
              </a:r>
            </a:p>
          </p:txBody>
        </p:sp>
      </p:grpSp>
      <p:sp>
        <p:nvSpPr>
          <p:cNvPr id="38" name="テキスト ボックス 37"/>
          <p:cNvSpPr txBox="1"/>
          <p:nvPr/>
        </p:nvSpPr>
        <p:spPr>
          <a:xfrm>
            <a:off x="6859998" y="2425175"/>
            <a:ext cx="2852063" cy="215123"/>
          </a:xfrm>
          <a:prstGeom prst="rect">
            <a:avLst/>
          </a:prstGeom>
          <a:noFill/>
        </p:spPr>
        <p:txBody>
          <a:bodyPr wrap="none" rtlCol="0">
            <a:spAutoFit/>
          </a:bodyPr>
          <a:lstStyle/>
          <a:p>
            <a:pPr defTabSz="912114" fontAlgn="base">
              <a:spcBef>
                <a:spcPct val="0"/>
              </a:spcBef>
              <a:spcAft>
                <a:spcPct val="0"/>
              </a:spcAft>
              <a:defRPr/>
            </a:pPr>
            <a:r>
              <a:rPr lang="en-US" altLang="ja-JP" sz="798" dirty="0">
                <a:solidFill>
                  <a:prstClr val="black"/>
                </a:solidFill>
                <a:latin typeface="游ゴシック" panose="020B0400000000000000" pitchFamily="50" charset="-128"/>
                <a:ea typeface="游ゴシック" panose="020B0400000000000000" pitchFamily="50" charset="-128"/>
              </a:rPr>
              <a:t>※</a:t>
            </a:r>
            <a:r>
              <a:rPr lang="ja-JP" altLang="en-US" sz="798" dirty="0">
                <a:solidFill>
                  <a:prstClr val="black"/>
                </a:solidFill>
                <a:latin typeface="游ゴシック" panose="020B0400000000000000" pitchFamily="50" charset="-128"/>
                <a:ea typeface="游ゴシック" panose="020B0400000000000000" pitchFamily="50" charset="-128"/>
              </a:rPr>
              <a:t>「等」には、非常用自家発電機設備の設置も含まれる。</a:t>
            </a:r>
          </a:p>
        </p:txBody>
      </p:sp>
      <p:graphicFrame>
        <p:nvGraphicFramePr>
          <p:cNvPr id="39" name="表 38"/>
          <p:cNvGraphicFramePr>
            <a:graphicFrameLocks noGrp="1"/>
          </p:cNvGraphicFramePr>
          <p:nvPr>
            <p:extLst>
              <p:ext uri="{D42A27DB-BD31-4B8C-83A1-F6EECF244321}">
                <p14:modId xmlns:p14="http://schemas.microsoft.com/office/powerpoint/2010/main" val="752478845"/>
              </p:ext>
            </p:extLst>
          </p:nvPr>
        </p:nvGraphicFramePr>
        <p:xfrm>
          <a:off x="488406" y="6066968"/>
          <a:ext cx="7244383" cy="674400"/>
        </p:xfrm>
        <a:graphic>
          <a:graphicData uri="http://schemas.openxmlformats.org/drawingml/2006/table">
            <a:tbl>
              <a:tblPr/>
              <a:tblGrid>
                <a:gridCol w="1058661">
                  <a:extLst>
                    <a:ext uri="{9D8B030D-6E8A-4147-A177-3AD203B41FA5}">
                      <a16:colId xmlns:a16="http://schemas.microsoft.com/office/drawing/2014/main" val="1176658155"/>
                    </a:ext>
                  </a:extLst>
                </a:gridCol>
                <a:gridCol w="3405835">
                  <a:extLst>
                    <a:ext uri="{9D8B030D-6E8A-4147-A177-3AD203B41FA5}">
                      <a16:colId xmlns:a16="http://schemas.microsoft.com/office/drawing/2014/main" val="20000"/>
                    </a:ext>
                  </a:extLst>
                </a:gridCol>
                <a:gridCol w="1080120">
                  <a:extLst>
                    <a:ext uri="{9D8B030D-6E8A-4147-A177-3AD203B41FA5}">
                      <a16:colId xmlns:a16="http://schemas.microsoft.com/office/drawing/2014/main" val="1035273573"/>
                    </a:ext>
                  </a:extLst>
                </a:gridCol>
                <a:gridCol w="1080120">
                  <a:extLst>
                    <a:ext uri="{9D8B030D-6E8A-4147-A177-3AD203B41FA5}">
                      <a16:colId xmlns:a16="http://schemas.microsoft.com/office/drawing/2014/main" val="20001"/>
                    </a:ext>
                  </a:extLst>
                </a:gridCol>
                <a:gridCol w="619647">
                  <a:extLst>
                    <a:ext uri="{9D8B030D-6E8A-4147-A177-3AD203B41FA5}">
                      <a16:colId xmlns:a16="http://schemas.microsoft.com/office/drawing/2014/main" val="3695171858"/>
                    </a:ext>
                  </a:extLst>
                </a:gridCol>
              </a:tblGrid>
              <a:tr h="9824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800" dirty="0" smtClean="0">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施設</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種別</a:t>
                      </a:r>
                      <a:endParaRPr kumimoji="1" lang="ja-JP" altLang="en-US" sz="800" dirty="0" smtClean="0">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補助率</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上限額</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chemeClr val="tx1"/>
                          </a:solidFill>
                          <a:effectLst/>
                          <a:latin typeface="游ゴシック" panose="020B0400000000000000" pitchFamily="50" charset="-128"/>
                          <a:ea typeface="游ゴシック" panose="020B0400000000000000" pitchFamily="50" charset="-128"/>
                        </a:rPr>
                        <a:t>下限額</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8423">
                <a:tc>
                  <a:txBody>
                    <a:bodyPr/>
                    <a:lstStyle/>
                    <a:p>
                      <a:pPr algn="l" rtl="0"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ブロック塀等の改修</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rtl="0"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特別</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養護老人ホーム</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、介護</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老人保健</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施設、軽費老人ホーム、養護老人ホーム、介護医療院、認知症高齢者グループホーム、小規模多機能型居宅介護事業所、老人デイサービスセンター　等</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rtl="0"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国　　　１／２</a:t>
                      </a:r>
                      <a:endPar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rtl="0"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自治体　１／４</a:t>
                      </a:r>
                      <a:endPar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rtl="0"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事業者　１／４</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baseline="0" dirty="0" smtClean="0">
                          <a:solidFill>
                            <a:schemeClr val="tx1"/>
                          </a:solidFill>
                          <a:effectLst/>
                          <a:latin typeface="游ゴシック" panose="020B0400000000000000" pitchFamily="50" charset="-128"/>
                          <a:ea typeface="游ゴシック" panose="020B0400000000000000" pitchFamily="50" charset="-128"/>
                        </a:rPr>
                        <a:t>なし</a:t>
                      </a:r>
                      <a:endParaRPr kumimoji="1" lang="ja-JP" altLang="en-US" sz="800" b="0" i="0" u="none" strike="noStrike" kern="1200" baseline="0" dirty="0" smtClean="0">
                        <a:solidFill>
                          <a:schemeClr val="tx1"/>
                        </a:solidFill>
                        <a:effectLst/>
                        <a:latin typeface="游ゴシック" panose="020B0400000000000000" pitchFamily="50" charset="-128"/>
                        <a:ea typeface="游ゴシック" panose="020B0400000000000000" pitchFamily="50" charset="-128"/>
                        <a:cs typeface="+mn-cs"/>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baseline="0" dirty="0" smtClean="0">
                          <a:solidFill>
                            <a:schemeClr val="tx1"/>
                          </a:solidFill>
                          <a:effectLst/>
                          <a:latin typeface="游ゴシック" panose="020B0400000000000000" pitchFamily="50" charset="-128"/>
                          <a:ea typeface="游ゴシック" panose="020B0400000000000000" pitchFamily="50" charset="-128"/>
                        </a:rPr>
                        <a:t>なし</a:t>
                      </a:r>
                      <a:endParaRPr kumimoji="1" lang="ja-JP" altLang="en-US" sz="800" b="0" i="0" u="none" strike="noStrike" kern="1200" baseline="0" dirty="0" smtClean="0">
                        <a:solidFill>
                          <a:schemeClr val="tx1"/>
                        </a:solidFill>
                        <a:effectLst/>
                        <a:latin typeface="游ゴシック" panose="020B0400000000000000" pitchFamily="50" charset="-128"/>
                        <a:ea typeface="游ゴシック" panose="020B0400000000000000" pitchFamily="50" charset="-128"/>
                        <a:cs typeface="+mn-cs"/>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pPr algn="l" rtl="0" fontAlgn="ctr"/>
                      <a:r>
                        <a:rPr lang="ja-JP" altLang="en-US" sz="800" b="0" i="0" u="sng" strike="noStrike" dirty="0" smtClean="0">
                          <a:solidFill>
                            <a:srgbClr val="000000"/>
                          </a:solidFill>
                          <a:effectLst/>
                          <a:latin typeface="游ゴシック" panose="020B0400000000000000" pitchFamily="50" charset="-128"/>
                          <a:ea typeface="游ゴシック" panose="020B0400000000000000" pitchFamily="50" charset="-128"/>
                        </a:rPr>
                        <a:t>換気設備</a:t>
                      </a:r>
                      <a:endParaRPr lang="ja-JP" altLang="en-US" sz="800" b="0" i="0" u="sng"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ja-JP" altLang="en-US" sz="800" b="0" i="0" u="sng" strike="noStrike" dirty="0" smtClean="0">
                          <a:solidFill>
                            <a:srgbClr val="000000"/>
                          </a:solidFill>
                          <a:effectLst/>
                          <a:latin typeface="游ゴシック" panose="020B0400000000000000" pitchFamily="50" charset="-128"/>
                          <a:ea typeface="游ゴシック" panose="020B0400000000000000" pitchFamily="50" charset="-128"/>
                        </a:rPr>
                        <a:t>入所系の介護施設・事業所</a:t>
                      </a:r>
                      <a:endParaRPr lang="ja-JP" altLang="en-US" sz="800" b="0" i="0" u="sng"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ja-JP" altLang="en-US" sz="800" b="0" i="0" u="sng" strike="noStrike" dirty="0" smtClean="0">
                          <a:solidFill>
                            <a:srgbClr val="000000"/>
                          </a:solidFill>
                          <a:effectLst/>
                          <a:latin typeface="游ゴシック" panose="020B0400000000000000" pitchFamily="50" charset="-128"/>
                          <a:ea typeface="游ゴシック" panose="020B0400000000000000" pitchFamily="50" charset="-128"/>
                        </a:rPr>
                        <a:t>定額補助</a:t>
                      </a:r>
                      <a:endParaRPr lang="ja-JP" altLang="en-US" sz="800" b="0" i="0" u="sng"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800" b="0" i="0" u="sng" strike="noStrike" kern="1200" baseline="0" dirty="0" smtClean="0">
                          <a:solidFill>
                            <a:schemeClr val="tx1"/>
                          </a:solidFill>
                          <a:effectLst/>
                          <a:latin typeface="游ゴシック" panose="020B0400000000000000" pitchFamily="50" charset="-128"/>
                          <a:ea typeface="游ゴシック" panose="020B0400000000000000" pitchFamily="50" charset="-128"/>
                          <a:cs typeface="+mn-cs"/>
                        </a:rPr>
                        <a:t>4,000</a:t>
                      </a:r>
                      <a:r>
                        <a:rPr kumimoji="1" lang="ja-JP" altLang="en-US" sz="800" b="0" i="0" u="sng" strike="noStrike" kern="1200" baseline="0" dirty="0" smtClean="0">
                          <a:solidFill>
                            <a:schemeClr val="tx1"/>
                          </a:solidFill>
                          <a:effectLst/>
                          <a:latin typeface="游ゴシック" panose="020B0400000000000000" pitchFamily="50" charset="-128"/>
                          <a:ea typeface="游ゴシック" panose="020B0400000000000000" pitchFamily="50" charset="-128"/>
                          <a:cs typeface="+mn-cs"/>
                        </a:rPr>
                        <a:t>円</a:t>
                      </a:r>
                      <a:r>
                        <a:rPr kumimoji="1" lang="en-US" altLang="ja-JP" sz="800" b="0" i="0" u="sng" strike="noStrike" kern="1200" baseline="0" dirty="0" smtClean="0">
                          <a:solidFill>
                            <a:schemeClr val="tx1"/>
                          </a:solidFill>
                          <a:effectLst/>
                          <a:latin typeface="游ゴシック" panose="020B0400000000000000" pitchFamily="50" charset="-128"/>
                          <a:ea typeface="游ゴシック" panose="020B0400000000000000" pitchFamily="50" charset="-128"/>
                          <a:cs typeface="+mn-cs"/>
                        </a:rPr>
                        <a:t>/㎡</a:t>
                      </a: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800" b="0" i="0" u="sng" strike="noStrike" kern="1200" baseline="0" dirty="0" smtClean="0">
                          <a:solidFill>
                            <a:schemeClr val="tx1"/>
                          </a:solidFill>
                          <a:effectLst/>
                          <a:latin typeface="游ゴシック" panose="020B0400000000000000" pitchFamily="50" charset="-128"/>
                          <a:ea typeface="游ゴシック" panose="020B0400000000000000" pitchFamily="50" charset="-128"/>
                          <a:cs typeface="+mn-cs"/>
                        </a:rPr>
                        <a:t>なし</a:t>
                      </a:r>
                    </a:p>
                  </a:txBody>
                  <a:tcPr marL="36000" marR="36000" marT="10800" marB="10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6740990"/>
                  </a:ext>
                </a:extLst>
              </a:tr>
            </a:tbl>
          </a:graphicData>
        </a:graphic>
      </p:graphicFrame>
      <p:sp>
        <p:nvSpPr>
          <p:cNvPr id="40" name="ホームベース 39"/>
          <p:cNvSpPr/>
          <p:nvPr/>
        </p:nvSpPr>
        <p:spPr>
          <a:xfrm>
            <a:off x="180000" y="5301781"/>
            <a:ext cx="5040000" cy="215451"/>
          </a:xfrm>
          <a:prstGeom prst="homePlate">
            <a:avLst>
              <a:gd name="adj" fmla="val 42089"/>
            </a:avLst>
          </a:prstGeom>
          <a:solidFill>
            <a:schemeClr val="accent6">
              <a:lumMod val="20000"/>
              <a:lumOff val="80000"/>
            </a:schemeClr>
          </a:solidFill>
          <a:ln w="25400" cap="flat" cmpd="sng" algn="ctr">
            <a:solidFill>
              <a:srgbClr val="F79646">
                <a:shade val="50000"/>
              </a:srgbClr>
            </a:solidFill>
            <a:prstDash val="solid"/>
          </a:ln>
          <a:effectLst/>
        </p:spPr>
        <p:txBody>
          <a:bodyPr rtlCol="0" anchor="ctr"/>
          <a:lstStyle/>
          <a:p>
            <a:pPr defTabSz="912114" fontAlgn="base">
              <a:spcBef>
                <a:spcPct val="0"/>
              </a:spcBef>
              <a:spcAft>
                <a:spcPct val="0"/>
              </a:spcAft>
              <a:defRPr/>
            </a:pPr>
            <a:r>
              <a:rPr lang="ja-JP" altLang="en-US" sz="1097" b="1" kern="0" dirty="0">
                <a:latin typeface="Meiryo UI" panose="020B0604030504040204" pitchFamily="50" charset="-128"/>
                <a:ea typeface="Meiryo UI" panose="020B0604030504040204" pitchFamily="50" charset="-128"/>
                <a:cs typeface="Meiryo UI" panose="020B0604030504040204" pitchFamily="50" charset="-128"/>
              </a:rPr>
              <a:t>④　高齢者施設等の安全対策強化事業・</a:t>
            </a:r>
            <a:r>
              <a:rPr lang="ja-JP" altLang="en-US" sz="1097" b="1" u="sng" kern="0" dirty="0">
                <a:latin typeface="Meiryo UI" panose="020B0604030504040204" pitchFamily="50" charset="-128"/>
                <a:ea typeface="Meiryo UI" panose="020B0604030504040204" pitchFamily="50" charset="-128"/>
                <a:cs typeface="Meiryo UI" panose="020B0604030504040204" pitchFamily="50" charset="-128"/>
              </a:rPr>
              <a:t>換気</a:t>
            </a:r>
            <a:r>
              <a:rPr lang="ja-JP" altLang="en-US" sz="1097" b="1" u="sng" kern="0" dirty="0" smtClean="0">
                <a:latin typeface="Meiryo UI" panose="020B0604030504040204" pitchFamily="50" charset="-128"/>
                <a:ea typeface="Meiryo UI" panose="020B0604030504040204" pitchFamily="50" charset="-128"/>
                <a:cs typeface="Meiryo UI" panose="020B0604030504040204" pitchFamily="50" charset="-128"/>
              </a:rPr>
              <a:t>設備設置事業</a:t>
            </a:r>
            <a:endParaRPr lang="ja-JP" altLang="en-US" sz="1097" b="1" u="sng"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a:xfrm>
            <a:off x="212542" y="419804"/>
            <a:ext cx="9480915" cy="432435"/>
          </a:xfrm>
          <a:prstGeom prst="rect">
            <a:avLst/>
          </a:prstGeom>
          <a:noFill/>
          <a:ln w="57150" cmpd="thickThi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5909" tIns="33273" rIns="35909" bIns="0" rtlCol="0" anchor="ctr"/>
          <a:lstStyle/>
          <a:p>
            <a:pPr algn="ctr" defTabSz="912114" fontAlgn="base">
              <a:spcBef>
                <a:spcPct val="0"/>
              </a:spcBef>
              <a:spcAft>
                <a:spcPct val="0"/>
              </a:spcAft>
              <a:defRPr/>
            </a:pPr>
            <a:r>
              <a:rPr lang="ja-JP" altLang="en-US"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高齢者施設等の防災・減災対策を推進するため、</a:t>
            </a:r>
            <a:r>
              <a:rPr lang="ja-JP" altLang="en-US" sz="1200" b="1" dirty="0">
                <a:solidFill>
                  <a:srgbClr val="FF0000"/>
                </a:solidFill>
                <a:latin typeface="游ゴシック" panose="020B0400000000000000" pitchFamily="50" charset="-128"/>
                <a:ea typeface="游ゴシック" panose="020B0400000000000000" pitchFamily="50" charset="-128"/>
                <a:cs typeface="メイリオ" panose="020B0604030504040204" pitchFamily="50" charset="-128"/>
              </a:rPr>
              <a:t>スプリンクラー</a:t>
            </a:r>
            <a:r>
              <a:rPr lang="ja-JP" altLang="en-US"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設備等の整備、</a:t>
            </a:r>
            <a:r>
              <a:rPr lang="ja-JP" altLang="en-US" sz="1200" b="1" dirty="0">
                <a:solidFill>
                  <a:srgbClr val="FF0000"/>
                </a:solidFill>
                <a:latin typeface="游ゴシック" panose="020B0400000000000000" pitchFamily="50" charset="-128"/>
                <a:ea typeface="游ゴシック" panose="020B0400000000000000" pitchFamily="50" charset="-128"/>
                <a:cs typeface="メイリオ" panose="020B0604030504040204" pitchFamily="50" charset="-128"/>
              </a:rPr>
              <a:t>耐震化</a:t>
            </a:r>
            <a:r>
              <a:rPr lang="ja-JP" altLang="en-US"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改修・</a:t>
            </a:r>
            <a:r>
              <a:rPr lang="ja-JP" altLang="en-US" sz="1200" b="1" dirty="0">
                <a:solidFill>
                  <a:srgbClr val="FF0000"/>
                </a:solidFill>
                <a:latin typeface="游ゴシック" panose="020B0400000000000000" pitchFamily="50" charset="-128"/>
                <a:ea typeface="游ゴシック" panose="020B0400000000000000" pitchFamily="50" charset="-128"/>
                <a:cs typeface="メイリオ" panose="020B0604030504040204" pitchFamily="50" charset="-128"/>
              </a:rPr>
              <a:t>大規模修繕等</a:t>
            </a:r>
            <a:r>
              <a:rPr lang="ja-JP" altLang="en-US"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のほか、</a:t>
            </a:r>
            <a:endParaRPr lang="en-US" altLang="ja-JP"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a:p>
            <a:pPr algn="ctr" defTabSz="912114" fontAlgn="base">
              <a:spcBef>
                <a:spcPct val="0"/>
              </a:spcBef>
              <a:spcAft>
                <a:spcPct val="0"/>
              </a:spcAft>
              <a:defRPr/>
            </a:pPr>
            <a:r>
              <a:rPr lang="ja-JP" altLang="en-US" sz="1200" b="1" dirty="0">
                <a:solidFill>
                  <a:srgbClr val="FF0000"/>
                </a:solidFill>
                <a:latin typeface="游ゴシック" panose="020B0400000000000000" pitchFamily="50" charset="-128"/>
                <a:ea typeface="游ゴシック" panose="020B0400000000000000" pitchFamily="50" charset="-128"/>
                <a:cs typeface="メイリオ" panose="020B0604030504040204" pitchFamily="50" charset="-128"/>
              </a:rPr>
              <a:t>非常用自家発電・給水</a:t>
            </a:r>
            <a:r>
              <a:rPr lang="ja-JP" altLang="en-US"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設備の整備、</a:t>
            </a:r>
            <a:r>
              <a:rPr lang="ja-JP" altLang="en-US" sz="1200" b="1" dirty="0">
                <a:solidFill>
                  <a:srgbClr val="FF0000"/>
                </a:solidFill>
                <a:latin typeface="游ゴシック" panose="020B0400000000000000" pitchFamily="50" charset="-128"/>
                <a:ea typeface="游ゴシック" panose="020B0400000000000000" pitchFamily="50" charset="-128"/>
                <a:cs typeface="メイリオ" panose="020B0604030504040204" pitchFamily="50" charset="-128"/>
              </a:rPr>
              <a:t>水害対策に伴う改修等、</a:t>
            </a:r>
            <a:r>
              <a:rPr lang="ja-JP" altLang="en-US"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倒壊の危険性のある</a:t>
            </a:r>
            <a:r>
              <a:rPr lang="ja-JP" altLang="en-US" sz="1200" b="1" dirty="0">
                <a:solidFill>
                  <a:srgbClr val="FF0000"/>
                </a:solidFill>
                <a:latin typeface="游ゴシック" panose="020B0400000000000000" pitchFamily="50" charset="-128"/>
                <a:ea typeface="游ゴシック" panose="020B0400000000000000" pitchFamily="50" charset="-128"/>
                <a:cs typeface="メイリオ" panose="020B0604030504040204" pitchFamily="50" charset="-128"/>
              </a:rPr>
              <a:t>ブロック塀</a:t>
            </a:r>
            <a:r>
              <a:rPr lang="ja-JP" altLang="en-US" sz="1200"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等の改修の対策を講じる。</a:t>
            </a:r>
          </a:p>
        </p:txBody>
      </p:sp>
      <p:sp>
        <p:nvSpPr>
          <p:cNvPr id="41" name="正方形/長方形 40"/>
          <p:cNvSpPr/>
          <p:nvPr/>
        </p:nvSpPr>
        <p:spPr>
          <a:xfrm>
            <a:off x="288000" y="1158126"/>
            <a:ext cx="9363177" cy="391267"/>
          </a:xfrm>
          <a:prstGeom prst="rect">
            <a:avLst/>
          </a:prstGeom>
        </p:spPr>
        <p:txBody>
          <a:bodyPr wrap="square" lIns="83318" tIns="41659" rIns="83318" bIns="41659">
            <a:spAutoFit/>
          </a:bodyPr>
          <a:lstStyle/>
          <a:p>
            <a:pPr marL="84138" indent="-84138" algn="just" defTabSz="912114" fontAlgn="base">
              <a:spcBef>
                <a:spcPct val="0"/>
              </a:spcBef>
              <a:spcAft>
                <a:spcPct val="0"/>
              </a:spcAft>
              <a:defRPr/>
            </a:pPr>
            <a:r>
              <a:rPr lang="ja-JP" altLang="en-US" sz="998" dirty="0" smtClean="0">
                <a:solidFill>
                  <a:prstClr val="black"/>
                </a:solidFill>
                <a:latin typeface="游ゴシック" panose="020B0400000000000000" pitchFamily="50" charset="-128"/>
                <a:ea typeface="游ゴシック" panose="020B0400000000000000" pitchFamily="50" charset="-128"/>
              </a:rPr>
              <a:t>○　高齢者</a:t>
            </a:r>
            <a:r>
              <a:rPr lang="ja-JP" altLang="en-US" sz="998" dirty="0">
                <a:solidFill>
                  <a:prstClr val="black"/>
                </a:solidFill>
                <a:latin typeface="游ゴシック" panose="020B0400000000000000" pitchFamily="50" charset="-128"/>
                <a:ea typeface="游ゴシック" panose="020B0400000000000000" pitchFamily="50" charset="-128"/>
              </a:rPr>
              <a:t>施設等については、火災発生時に自力で避難することが困難な方が多く入所しているため、消防法令の改正に伴い、新たにスプリンクラー設備等の整備が必要となる施設に対して、その設置を</a:t>
            </a:r>
            <a:r>
              <a:rPr lang="ja-JP" altLang="en-US" sz="998" dirty="0" smtClean="0">
                <a:solidFill>
                  <a:prstClr val="black"/>
                </a:solidFill>
                <a:latin typeface="游ゴシック" panose="020B0400000000000000" pitchFamily="50" charset="-128"/>
                <a:ea typeface="游ゴシック" panose="020B0400000000000000" pitchFamily="50" charset="-128"/>
              </a:rPr>
              <a:t>促進</a:t>
            </a:r>
            <a:endParaRPr lang="en-US" altLang="ja-JP" sz="998" dirty="0">
              <a:solidFill>
                <a:prstClr val="black"/>
              </a:solidFill>
              <a:latin typeface="游ゴシック" panose="020B0400000000000000" pitchFamily="50" charset="-128"/>
              <a:ea typeface="游ゴシック" panose="020B0400000000000000" pitchFamily="50" charset="-128"/>
            </a:endParaRPr>
          </a:p>
        </p:txBody>
      </p:sp>
      <p:sp>
        <p:nvSpPr>
          <p:cNvPr id="3" name="正方形/長方形 2"/>
          <p:cNvSpPr/>
          <p:nvPr/>
        </p:nvSpPr>
        <p:spPr>
          <a:xfrm>
            <a:off x="288000" y="2566448"/>
            <a:ext cx="8417689" cy="245901"/>
          </a:xfrm>
          <a:prstGeom prst="rect">
            <a:avLst/>
          </a:prstGeom>
        </p:spPr>
        <p:txBody>
          <a:bodyPr wrap="none">
            <a:spAutoFit/>
          </a:bodyPr>
          <a:lstStyle/>
          <a:p>
            <a:pPr marL="169248" lvl="0" indent="-169248" algn="just" defTabSz="912114" fontAlgn="base">
              <a:spcBef>
                <a:spcPts val="798"/>
              </a:spcBef>
              <a:spcAft>
                <a:spcPct val="0"/>
              </a:spcAft>
              <a:defRPr/>
            </a:pPr>
            <a:r>
              <a:rPr lang="ja-JP" altLang="en-US" sz="1000" dirty="0" smtClean="0">
                <a:solidFill>
                  <a:prstClr val="black"/>
                </a:solidFill>
                <a:latin typeface="游ゴシック" panose="020B0400000000000000" pitchFamily="50" charset="-128"/>
                <a:ea typeface="游ゴシック" panose="020B0400000000000000" pitchFamily="50" charset="-128"/>
              </a:rPr>
              <a:t>○　高齢者</a:t>
            </a:r>
            <a:r>
              <a:rPr lang="ja-JP" altLang="en-US" sz="1000" dirty="0">
                <a:solidFill>
                  <a:prstClr val="black"/>
                </a:solidFill>
                <a:latin typeface="游ゴシック" panose="020B0400000000000000" pitchFamily="50" charset="-128"/>
                <a:ea typeface="游ゴシック" panose="020B0400000000000000" pitchFamily="50" charset="-128"/>
              </a:rPr>
              <a:t>施設等の利用者等の安全・安心を確保するため</a:t>
            </a:r>
            <a:r>
              <a:rPr lang="en-US" altLang="ja-JP" sz="1000" dirty="0">
                <a:solidFill>
                  <a:prstClr val="black"/>
                </a:solidFill>
                <a:latin typeface="游ゴシック" panose="020B0400000000000000" pitchFamily="50" charset="-128"/>
                <a:ea typeface="游ゴシック" panose="020B0400000000000000" pitchFamily="50" charset="-128"/>
              </a:rPr>
              <a:t>､</a:t>
            </a:r>
            <a:r>
              <a:rPr lang="ja-JP" altLang="en-US" sz="1000" dirty="0">
                <a:solidFill>
                  <a:prstClr val="black"/>
                </a:solidFill>
                <a:latin typeface="游ゴシック" panose="020B0400000000000000" pitchFamily="50" charset="-128"/>
                <a:ea typeface="游ゴシック" panose="020B0400000000000000" pitchFamily="50" charset="-128"/>
              </a:rPr>
              <a:t>耐震化改修、水害対策に伴う改修等や施設の老朽化に伴う大規模修繕等（</a:t>
            </a:r>
            <a:r>
              <a:rPr lang="en-US" altLang="ja-JP" sz="1000" dirty="0">
                <a:solidFill>
                  <a:prstClr val="black"/>
                </a:solidFill>
                <a:latin typeface="游ゴシック" panose="020B0400000000000000" pitchFamily="50" charset="-128"/>
                <a:ea typeface="游ゴシック" panose="020B0400000000000000" pitchFamily="50" charset="-128"/>
              </a:rPr>
              <a:t>※</a:t>
            </a:r>
            <a:r>
              <a:rPr lang="ja-JP" altLang="en-US" sz="1000" dirty="0">
                <a:solidFill>
                  <a:prstClr val="black"/>
                </a:solidFill>
                <a:latin typeface="游ゴシック" panose="020B0400000000000000" pitchFamily="50" charset="-128"/>
                <a:ea typeface="游ゴシック" panose="020B0400000000000000" pitchFamily="50" charset="-128"/>
              </a:rPr>
              <a:t>）を</a:t>
            </a:r>
            <a:r>
              <a:rPr lang="ja-JP" altLang="en-US" sz="1000" dirty="0" smtClean="0">
                <a:solidFill>
                  <a:prstClr val="black"/>
                </a:solidFill>
                <a:latin typeface="游ゴシック" panose="020B0400000000000000" pitchFamily="50" charset="-128"/>
                <a:ea typeface="游ゴシック" panose="020B0400000000000000" pitchFamily="50" charset="-128"/>
              </a:rPr>
              <a:t>促進</a:t>
            </a:r>
            <a:endParaRPr lang="en-US" altLang="ja-JP" sz="1000" dirty="0">
              <a:solidFill>
                <a:prstClr val="black"/>
              </a:solidFill>
              <a:latin typeface="游ゴシック" panose="020B0400000000000000" pitchFamily="50" charset="-128"/>
              <a:ea typeface="游ゴシック" panose="020B0400000000000000" pitchFamily="50" charset="-128"/>
            </a:endParaRPr>
          </a:p>
        </p:txBody>
      </p:sp>
      <p:sp>
        <p:nvSpPr>
          <p:cNvPr id="4" name="正方形/長方形 3"/>
          <p:cNvSpPr/>
          <p:nvPr/>
        </p:nvSpPr>
        <p:spPr>
          <a:xfrm>
            <a:off x="288000" y="3520464"/>
            <a:ext cx="7452681" cy="400110"/>
          </a:xfrm>
          <a:prstGeom prst="rect">
            <a:avLst/>
          </a:prstGeom>
        </p:spPr>
        <p:txBody>
          <a:bodyPr wrap="none">
            <a:spAutoFit/>
          </a:bodyPr>
          <a:lstStyle/>
          <a:p>
            <a:pPr marL="85725" lvl="0" indent="-85725" algn="just" defTabSz="912114" fontAlgn="base">
              <a:spcBef>
                <a:spcPts val="299"/>
              </a:spcBef>
              <a:spcAft>
                <a:spcPct val="0"/>
              </a:spcAft>
              <a:defRPr/>
            </a:pPr>
            <a:r>
              <a:rPr lang="ja-JP" altLang="en-US" sz="1000" dirty="0" smtClean="0">
                <a:solidFill>
                  <a:prstClr val="black"/>
                </a:solidFill>
                <a:latin typeface="游ゴシック" panose="020B0400000000000000" pitchFamily="50" charset="-128"/>
                <a:ea typeface="游ゴシック" panose="020B0400000000000000" pitchFamily="50" charset="-128"/>
              </a:rPr>
              <a:t>○　高齢者</a:t>
            </a:r>
            <a:r>
              <a:rPr lang="ja-JP" altLang="en-US" sz="1000" dirty="0">
                <a:solidFill>
                  <a:prstClr val="black"/>
                </a:solidFill>
                <a:latin typeface="游ゴシック" panose="020B0400000000000000" pitchFamily="50" charset="-128"/>
                <a:ea typeface="游ゴシック" panose="020B0400000000000000" pitchFamily="50" charset="-128"/>
              </a:rPr>
              <a:t>施設等が、災害による停電・断水時にも、施設機能を維持するための電力・水の確保を自力でできるよう、</a:t>
            </a:r>
            <a:endParaRPr lang="en-US" altLang="ja-JP" sz="1000" dirty="0">
              <a:solidFill>
                <a:prstClr val="black"/>
              </a:solidFill>
              <a:latin typeface="游ゴシック" panose="020B0400000000000000" pitchFamily="50" charset="-128"/>
              <a:ea typeface="游ゴシック" panose="020B0400000000000000" pitchFamily="50" charset="-128"/>
            </a:endParaRPr>
          </a:p>
          <a:p>
            <a:pPr marL="85725" lvl="0" algn="just" defTabSz="912114" fontAlgn="base">
              <a:spcAft>
                <a:spcPct val="0"/>
              </a:spcAft>
              <a:defRPr/>
            </a:pPr>
            <a:r>
              <a:rPr lang="ja-JP" altLang="en-US" sz="1000" dirty="0">
                <a:solidFill>
                  <a:prstClr val="black"/>
                </a:solidFill>
                <a:latin typeface="游ゴシック" panose="020B0400000000000000" pitchFamily="50" charset="-128"/>
                <a:ea typeface="游ゴシック" panose="020B0400000000000000" pitchFamily="50" charset="-128"/>
              </a:rPr>
              <a:t>非常用自家発電設備（燃料タンクを含む）、給水設備（受水槽・地下水利用給水設備）の整備、水害対策に伴う改修等を</a:t>
            </a:r>
            <a:r>
              <a:rPr lang="ja-JP" altLang="en-US" sz="1000" dirty="0" smtClean="0">
                <a:solidFill>
                  <a:prstClr val="black"/>
                </a:solidFill>
                <a:latin typeface="游ゴシック" panose="020B0400000000000000" pitchFamily="50" charset="-128"/>
                <a:ea typeface="游ゴシック" panose="020B0400000000000000" pitchFamily="50" charset="-128"/>
              </a:rPr>
              <a:t>促進</a:t>
            </a:r>
            <a:endParaRPr lang="en-US" altLang="ja-JP" sz="1000" dirty="0">
              <a:solidFill>
                <a:prstClr val="black"/>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289947" y="5517232"/>
            <a:ext cx="7701170" cy="553037"/>
          </a:xfrm>
          <a:prstGeom prst="rect">
            <a:avLst/>
          </a:prstGeom>
        </p:spPr>
        <p:txBody>
          <a:bodyPr wrap="square">
            <a:spAutoFit/>
          </a:bodyPr>
          <a:lstStyle/>
          <a:p>
            <a:pPr marL="169248" lvl="0" indent="-169248" algn="just" defTabSz="912114" fontAlgn="base">
              <a:spcAft>
                <a:spcPct val="0"/>
              </a:spcAft>
              <a:defRPr/>
            </a:pPr>
            <a:r>
              <a:rPr lang="ja-JP" altLang="en-US" sz="998" dirty="0" smtClean="0">
                <a:solidFill>
                  <a:prstClr val="black"/>
                </a:solidFill>
                <a:latin typeface="游ゴシック" panose="020B0400000000000000" pitchFamily="50" charset="-128"/>
                <a:ea typeface="游ゴシック" panose="020B0400000000000000" pitchFamily="50" charset="-128"/>
              </a:rPr>
              <a:t>○　災害</a:t>
            </a:r>
            <a:r>
              <a:rPr lang="ja-JP" altLang="en-US" sz="998" dirty="0">
                <a:solidFill>
                  <a:prstClr val="black"/>
                </a:solidFill>
                <a:latin typeface="游ゴシック" panose="020B0400000000000000" pitchFamily="50" charset="-128"/>
                <a:ea typeface="游ゴシック" panose="020B0400000000000000" pitchFamily="50" charset="-128"/>
              </a:rPr>
              <a:t>によるブロック塀の倒壊事故等を防ぐため、高齢者施設等における安全上対策が必要なブロック塀等の改修を</a:t>
            </a:r>
            <a:r>
              <a:rPr lang="ja-JP" altLang="en-US" sz="998" dirty="0" smtClean="0">
                <a:solidFill>
                  <a:prstClr val="black"/>
                </a:solidFill>
                <a:latin typeface="游ゴシック" panose="020B0400000000000000" pitchFamily="50" charset="-128"/>
                <a:ea typeface="游ゴシック" panose="020B0400000000000000" pitchFamily="50" charset="-128"/>
              </a:rPr>
              <a:t>促進。</a:t>
            </a:r>
            <a:endParaRPr lang="en-US" altLang="ja-JP" sz="998" dirty="0" smtClean="0">
              <a:solidFill>
                <a:prstClr val="black"/>
              </a:solidFill>
              <a:latin typeface="游ゴシック" panose="020B0400000000000000" pitchFamily="50" charset="-128"/>
              <a:ea typeface="游ゴシック" panose="020B0400000000000000" pitchFamily="50" charset="-128"/>
            </a:endParaRPr>
          </a:p>
          <a:p>
            <a:pPr marL="168275" lvl="0" indent="98425" algn="just" defTabSz="912114" fontAlgn="base">
              <a:spcAft>
                <a:spcPct val="0"/>
              </a:spcAft>
              <a:defRPr/>
            </a:pPr>
            <a:r>
              <a:rPr lang="ja-JP" altLang="en-US" sz="998" u="sng" dirty="0" smtClean="0">
                <a:latin typeface="游ゴシック" panose="020B0400000000000000" pitchFamily="50" charset="-128"/>
                <a:ea typeface="游ゴシック" panose="020B0400000000000000" pitchFamily="50" charset="-128"/>
              </a:rPr>
              <a:t>また、風</a:t>
            </a:r>
            <a:r>
              <a:rPr lang="ja-JP" altLang="en-US" sz="998" u="sng" dirty="0">
                <a:latin typeface="游ゴシック" panose="020B0400000000000000" pitchFamily="50" charset="-128"/>
                <a:ea typeface="游ゴシック" panose="020B0400000000000000" pitchFamily="50" charset="-128"/>
              </a:rPr>
              <a:t>通しの悪い空間は感染リスクが高いことから</a:t>
            </a:r>
            <a:r>
              <a:rPr lang="ja-JP" altLang="en-US" sz="998" u="sng" dirty="0" smtClean="0">
                <a:latin typeface="游ゴシック" panose="020B0400000000000000" pitchFamily="50" charset="-128"/>
                <a:ea typeface="游ゴシック" panose="020B0400000000000000" pitchFamily="50" charset="-128"/>
              </a:rPr>
              <a:t>、施設の立地等</a:t>
            </a:r>
            <a:r>
              <a:rPr lang="ja-JP" altLang="en-US" sz="998" u="sng" dirty="0">
                <a:latin typeface="游ゴシック" panose="020B0400000000000000" pitchFamily="50" charset="-128"/>
                <a:ea typeface="游ゴシック" panose="020B0400000000000000" pitchFamily="50" charset="-128"/>
              </a:rPr>
              <a:t>に</a:t>
            </a:r>
            <a:r>
              <a:rPr lang="ja-JP" altLang="en-US" sz="998" u="sng" dirty="0" smtClean="0">
                <a:latin typeface="游ゴシック" panose="020B0400000000000000" pitchFamily="50" charset="-128"/>
                <a:ea typeface="游ゴシック" panose="020B0400000000000000" pitchFamily="50" charset="-128"/>
              </a:rPr>
              <a:t>より窓</a:t>
            </a:r>
            <a:r>
              <a:rPr lang="ja-JP" altLang="en-US" sz="998" u="sng" dirty="0">
                <a:latin typeface="游ゴシック" panose="020B0400000000000000" pitchFamily="50" charset="-128"/>
                <a:ea typeface="游ゴシック" panose="020B0400000000000000" pitchFamily="50" charset="-128"/>
              </a:rPr>
              <a:t>があっても十分な換気が行えない</a:t>
            </a:r>
            <a:r>
              <a:rPr lang="ja-JP" altLang="en-US" sz="998" u="sng" dirty="0" smtClean="0">
                <a:latin typeface="游ゴシック" panose="020B0400000000000000" pitchFamily="50" charset="-128"/>
                <a:ea typeface="游ゴシック" panose="020B0400000000000000" pitchFamily="50" charset="-128"/>
              </a:rPr>
              <a:t>場合等にも定期的</a:t>
            </a:r>
            <a:r>
              <a:rPr lang="ja-JP" altLang="en-US" sz="998" u="sng" dirty="0">
                <a:latin typeface="游ゴシック" panose="020B0400000000000000" pitchFamily="50" charset="-128"/>
                <a:ea typeface="游ゴシック" panose="020B0400000000000000" pitchFamily="50" charset="-128"/>
              </a:rPr>
              <a:t>に換気できるよう、換気設備の</a:t>
            </a:r>
            <a:r>
              <a:rPr lang="ja-JP" altLang="en-US" sz="998" u="sng" dirty="0" smtClean="0">
                <a:latin typeface="游ゴシック" panose="020B0400000000000000" pitchFamily="50" charset="-128"/>
                <a:ea typeface="游ゴシック" panose="020B0400000000000000" pitchFamily="50" charset="-128"/>
              </a:rPr>
              <a:t>設置</a:t>
            </a:r>
            <a:r>
              <a:rPr lang="en-US" altLang="ja-JP" sz="998" u="sng" baseline="30000" dirty="0" smtClean="0">
                <a:latin typeface="游ゴシック" panose="020B0400000000000000" pitchFamily="50" charset="-128"/>
                <a:ea typeface="游ゴシック" panose="020B0400000000000000" pitchFamily="50" charset="-128"/>
              </a:rPr>
              <a:t>※</a:t>
            </a:r>
            <a:r>
              <a:rPr lang="ja-JP" altLang="en-US" sz="998" u="sng" dirty="0" smtClean="0">
                <a:latin typeface="游ゴシック" panose="020B0400000000000000" pitchFamily="50" charset="-128"/>
                <a:ea typeface="游ゴシック" panose="020B0400000000000000" pitchFamily="50" charset="-128"/>
              </a:rPr>
              <a:t>を促進。</a:t>
            </a:r>
            <a:r>
              <a:rPr lang="ja-JP" altLang="en-US" sz="998" dirty="0" smtClean="0">
                <a:latin typeface="游ゴシック" panose="020B0400000000000000" pitchFamily="50" charset="-128"/>
                <a:ea typeface="游ゴシック" panose="020B0400000000000000" pitchFamily="50" charset="-128"/>
              </a:rPr>
              <a:t>　</a:t>
            </a:r>
            <a:r>
              <a:rPr lang="en-US" altLang="ja-JP" sz="800" u="sng" dirty="0" smtClean="0">
                <a:latin typeface="游ゴシック" panose="020B0400000000000000" pitchFamily="50" charset="-128"/>
                <a:ea typeface="游ゴシック" panose="020B0400000000000000" pitchFamily="50" charset="-128"/>
              </a:rPr>
              <a:t>※</a:t>
            </a:r>
            <a:r>
              <a:rPr lang="zh-TW" altLang="en-US" sz="800" u="sng" dirty="0">
                <a:latin typeface="游ゴシック" panose="020B0400000000000000" pitchFamily="50" charset="-128"/>
                <a:ea typeface="游ゴシック" panose="020B0400000000000000" pitchFamily="50" charset="-128"/>
              </a:rPr>
              <a:t>地域医療介護総合確保</a:t>
            </a:r>
            <a:r>
              <a:rPr lang="zh-TW" altLang="en-US" sz="800" u="sng" dirty="0" smtClean="0">
                <a:latin typeface="游ゴシック" panose="020B0400000000000000" pitchFamily="50" charset="-128"/>
                <a:ea typeface="游ゴシック" panose="020B0400000000000000" pitchFamily="50" charset="-128"/>
              </a:rPr>
              <a:t>基金</a:t>
            </a:r>
            <a:r>
              <a:rPr lang="ja-JP" altLang="en-US" sz="800" u="sng" dirty="0" smtClean="0">
                <a:latin typeface="游ゴシック" panose="020B0400000000000000" pitchFamily="50" charset="-128"/>
                <a:ea typeface="游ゴシック" panose="020B0400000000000000" pitchFamily="50" charset="-128"/>
              </a:rPr>
              <a:t>を活用して令和</a:t>
            </a:r>
            <a:r>
              <a:rPr lang="ja-JP" altLang="en-US" sz="800" u="sng" dirty="0">
                <a:latin typeface="游ゴシック" panose="020B0400000000000000" pitchFamily="50" charset="-128"/>
                <a:ea typeface="游ゴシック" panose="020B0400000000000000" pitchFamily="50" charset="-128"/>
              </a:rPr>
              <a:t>２年度第１次補正予算から</a:t>
            </a:r>
            <a:r>
              <a:rPr lang="ja-JP" altLang="en-US" sz="800" u="sng" dirty="0" smtClean="0">
                <a:latin typeface="游ゴシック" panose="020B0400000000000000" pitchFamily="50" charset="-128"/>
                <a:ea typeface="游ゴシック" panose="020B0400000000000000" pitchFamily="50" charset="-128"/>
              </a:rPr>
              <a:t>実施していた事業を移管</a:t>
            </a:r>
            <a:endParaRPr lang="ja-JP" altLang="en-US" sz="800" u="sng" dirty="0">
              <a:latin typeface="游ゴシック" panose="020B0400000000000000" pitchFamily="50" charset="-128"/>
              <a:ea typeface="游ゴシック" panose="020B0400000000000000" pitchFamily="50" charset="-128"/>
            </a:endParaRPr>
          </a:p>
        </p:txBody>
      </p:sp>
      <p:sp>
        <p:nvSpPr>
          <p:cNvPr id="42" name="正方形/長方形 41"/>
          <p:cNvSpPr/>
          <p:nvPr/>
        </p:nvSpPr>
        <p:spPr>
          <a:xfrm>
            <a:off x="0" y="1649"/>
            <a:ext cx="9901238" cy="38911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257" tIns="41629" rIns="83257" bIns="41629" rtlCol="0" anchor="ctr" anchorCtr="0"/>
          <a:lstStyle/>
          <a:p>
            <a:pPr defTabSz="911658" fontAlgn="base">
              <a:spcBef>
                <a:spcPct val="0"/>
              </a:spcBef>
              <a:spcAft>
                <a:spcPct val="0"/>
              </a:spcAft>
              <a:defRPr/>
            </a:pPr>
            <a:r>
              <a:rPr lang="ja-JP" altLang="en-US" sz="1799" b="1" dirty="0">
                <a:solidFill>
                  <a:prstClr val="black"/>
                </a:solidFill>
                <a:latin typeface="游ゴシック" panose="020B0400000000000000" pitchFamily="50" charset="-128"/>
                <a:ea typeface="游ゴシック" panose="020B0400000000000000" pitchFamily="50" charset="-128"/>
              </a:rPr>
              <a:t>　　地域介護・福祉空間整備等施設整備交付金</a:t>
            </a:r>
            <a:endParaRPr lang="en-US" altLang="ja-JP" sz="1799" b="1" dirty="0">
              <a:solidFill>
                <a:srgbClr val="FF0000"/>
              </a:solidFill>
              <a:latin typeface="游ゴシック" panose="020B0400000000000000" pitchFamily="50" charset="-128"/>
              <a:ea typeface="游ゴシック" panose="020B0400000000000000" pitchFamily="50" charset="-128"/>
            </a:endParaRPr>
          </a:p>
        </p:txBody>
      </p:sp>
      <p:sp>
        <p:nvSpPr>
          <p:cNvPr id="44" name="正方形/長方形 43"/>
          <p:cNvSpPr/>
          <p:nvPr/>
        </p:nvSpPr>
        <p:spPr>
          <a:xfrm>
            <a:off x="5075027" y="32339"/>
            <a:ext cx="4703561" cy="325897"/>
          </a:xfrm>
          <a:prstGeom prst="rect">
            <a:avLst/>
          </a:prstGeom>
          <a:ln w="12700"/>
        </p:spPr>
        <p:style>
          <a:lnRef idx="2">
            <a:schemeClr val="dk1"/>
          </a:lnRef>
          <a:fillRef idx="1">
            <a:schemeClr val="lt1"/>
          </a:fillRef>
          <a:effectRef idx="0">
            <a:schemeClr val="dk1"/>
          </a:effectRef>
          <a:fontRef idx="minor">
            <a:schemeClr val="dk1"/>
          </a:fontRef>
        </p:style>
        <p:txBody>
          <a:bodyPr wrap="none" lIns="35892" tIns="17945" rIns="35892" bIns="0">
            <a:spAutoFit/>
          </a:bodyPr>
          <a:lstStyle/>
          <a:p>
            <a:pPr algn="ctr" defTabSz="956056">
              <a:lnSpc>
                <a:spcPts val="1196"/>
              </a:lnSpc>
            </a:pPr>
            <a:r>
              <a:rPr lang="ja-JP" altLang="en-US" sz="1046" dirty="0">
                <a:solidFill>
                  <a:prstClr val="black"/>
                </a:solidFill>
                <a:latin typeface="游ゴシック" panose="020B0400000000000000" pitchFamily="50" charset="-128"/>
                <a:ea typeface="游ゴシック" panose="020B0400000000000000" pitchFamily="50" charset="-128"/>
              </a:rPr>
              <a:t>令和３年度</a:t>
            </a:r>
            <a:r>
              <a:rPr lang="ja-JP" altLang="en-US" sz="1046" dirty="0" smtClean="0">
                <a:solidFill>
                  <a:prstClr val="black"/>
                </a:solidFill>
                <a:latin typeface="游ゴシック" panose="020B0400000000000000" pitchFamily="50" charset="-128"/>
                <a:ea typeface="游ゴシック" panose="020B0400000000000000" pitchFamily="50" charset="-128"/>
              </a:rPr>
              <a:t>予算：</a:t>
            </a:r>
            <a:r>
              <a:rPr lang="en-US" altLang="ja-JP" sz="1046" dirty="0" smtClean="0">
                <a:solidFill>
                  <a:prstClr val="black"/>
                </a:solidFill>
                <a:latin typeface="游ゴシック" panose="020B0400000000000000" pitchFamily="50" charset="-128"/>
                <a:ea typeface="游ゴシック" panose="020B0400000000000000" pitchFamily="50" charset="-128"/>
              </a:rPr>
              <a:t>1,167,208</a:t>
            </a:r>
            <a:r>
              <a:rPr lang="ja-JP" altLang="en-US" sz="1046" dirty="0" smtClean="0">
                <a:solidFill>
                  <a:prstClr val="black"/>
                </a:solidFill>
                <a:latin typeface="游ゴシック" panose="020B0400000000000000" pitchFamily="50" charset="-128"/>
                <a:ea typeface="游ゴシック" panose="020B0400000000000000" pitchFamily="50" charset="-128"/>
              </a:rPr>
              <a:t>千円</a:t>
            </a:r>
            <a:endParaRPr lang="en-US" altLang="ja-JP" sz="1046" dirty="0">
              <a:solidFill>
                <a:prstClr val="black"/>
              </a:solidFill>
              <a:latin typeface="游ゴシック" panose="020B0400000000000000" pitchFamily="50" charset="-128"/>
              <a:ea typeface="游ゴシック" panose="020B0400000000000000" pitchFamily="50" charset="-128"/>
            </a:endParaRPr>
          </a:p>
          <a:p>
            <a:pPr algn="ctr" defTabSz="956056">
              <a:lnSpc>
                <a:spcPts val="1196"/>
              </a:lnSpc>
            </a:pPr>
            <a:r>
              <a:rPr lang="ja-JP" altLang="en-US" sz="900" dirty="0">
                <a:solidFill>
                  <a:prstClr val="black"/>
                </a:solidFill>
                <a:latin typeface="游ゴシック" panose="020B0400000000000000" pitchFamily="50" charset="-128"/>
                <a:ea typeface="游ゴシック" panose="020B0400000000000000" pitchFamily="50" charset="-128"/>
              </a:rPr>
              <a:t>（令和２年度予算額</a:t>
            </a:r>
            <a:r>
              <a:rPr lang="ja-JP" altLang="en-US" sz="900" dirty="0" smtClean="0">
                <a:solidFill>
                  <a:prstClr val="black"/>
                </a:solidFill>
                <a:latin typeface="游ゴシック" panose="020B0400000000000000" pitchFamily="50" charset="-128"/>
                <a:ea typeface="游ゴシック" panose="020B0400000000000000" pitchFamily="50" charset="-128"/>
              </a:rPr>
              <a:t>：</a:t>
            </a:r>
            <a:r>
              <a:rPr lang="en-US" altLang="ja-JP" sz="900" dirty="0">
                <a:solidFill>
                  <a:prstClr val="black"/>
                </a:solidFill>
                <a:latin typeface="游ゴシック" panose="020B0400000000000000" pitchFamily="50" charset="-128"/>
                <a:ea typeface="游ゴシック" panose="020B0400000000000000" pitchFamily="50" charset="-128"/>
              </a:rPr>
              <a:t> </a:t>
            </a:r>
            <a:r>
              <a:rPr lang="en-US" altLang="ja-JP" sz="900" dirty="0" smtClean="0">
                <a:solidFill>
                  <a:prstClr val="black"/>
                </a:solidFill>
                <a:latin typeface="游ゴシック" panose="020B0400000000000000" pitchFamily="50" charset="-128"/>
                <a:ea typeface="游ゴシック" panose="020B0400000000000000" pitchFamily="50" charset="-128"/>
              </a:rPr>
              <a:t>1,167,208</a:t>
            </a:r>
            <a:r>
              <a:rPr lang="ja-JP" altLang="en-US" sz="900" dirty="0" smtClean="0">
                <a:solidFill>
                  <a:prstClr val="black"/>
                </a:solidFill>
                <a:latin typeface="游ゴシック" panose="020B0400000000000000" pitchFamily="50" charset="-128"/>
                <a:ea typeface="游ゴシック" panose="020B0400000000000000" pitchFamily="50" charset="-128"/>
              </a:rPr>
              <a:t>千円</a:t>
            </a:r>
            <a:r>
              <a:rPr lang="ja-JP" altLang="en-US" sz="900" dirty="0">
                <a:solidFill>
                  <a:prstClr val="black"/>
                </a:solidFill>
                <a:latin typeface="游ゴシック" panose="020B0400000000000000" pitchFamily="50" charset="-128"/>
                <a:ea typeface="游ゴシック" panose="020B0400000000000000" pitchFamily="50" charset="-128"/>
              </a:rPr>
              <a:t>（令和２年度第３次補正</a:t>
            </a:r>
            <a:r>
              <a:rPr lang="ja-JP" altLang="en-US" sz="900" dirty="0" smtClean="0">
                <a:solidFill>
                  <a:prstClr val="black"/>
                </a:solidFill>
                <a:latin typeface="游ゴシック" panose="020B0400000000000000" pitchFamily="50" charset="-128"/>
                <a:ea typeface="游ゴシック" panose="020B0400000000000000" pitchFamily="50" charset="-128"/>
              </a:rPr>
              <a:t>予算：</a:t>
            </a:r>
            <a:r>
              <a:rPr lang="en-US" altLang="ja-JP" sz="900" dirty="0" smtClean="0">
                <a:solidFill>
                  <a:prstClr val="black"/>
                </a:solidFill>
                <a:latin typeface="游ゴシック" panose="020B0400000000000000" pitchFamily="50" charset="-128"/>
                <a:ea typeface="游ゴシック" panose="020B0400000000000000" pitchFamily="50" charset="-128"/>
              </a:rPr>
              <a:t>4,193,698</a:t>
            </a:r>
            <a:r>
              <a:rPr lang="ja-JP" altLang="en-US" sz="900" dirty="0" smtClean="0">
                <a:solidFill>
                  <a:prstClr val="black"/>
                </a:solidFill>
                <a:latin typeface="游ゴシック" panose="020B0400000000000000" pitchFamily="50" charset="-128"/>
                <a:ea typeface="游ゴシック" panose="020B0400000000000000" pitchFamily="50" charset="-128"/>
              </a:rPr>
              <a:t>千円</a:t>
            </a:r>
            <a:r>
              <a:rPr lang="ja-JP" altLang="en-US" sz="900" dirty="0">
                <a:solidFill>
                  <a:prstClr val="black"/>
                </a:solidFill>
                <a:latin typeface="游ゴシック" panose="020B0400000000000000" pitchFamily="50" charset="-128"/>
                <a:ea typeface="游ゴシック" panose="020B0400000000000000" pitchFamily="50" charset="-128"/>
              </a:rPr>
              <a:t>））</a:t>
            </a:r>
          </a:p>
        </p:txBody>
      </p:sp>
      <p:cxnSp>
        <p:nvCxnSpPr>
          <p:cNvPr id="43" name="直線コネクタ 42"/>
          <p:cNvCxnSpPr>
            <a:stCxn id="44" idx="0"/>
            <a:endCxn id="44" idx="0"/>
          </p:cNvCxnSpPr>
          <p:nvPr/>
        </p:nvCxnSpPr>
        <p:spPr>
          <a:xfrm>
            <a:off x="7426808" y="32339"/>
            <a:ext cx="0" cy="0"/>
          </a:xfrm>
          <a:prstGeom prst="line">
            <a:avLst/>
          </a:prstGeom>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75207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6A2C8BB121068541B10F509BADE067FA" ma:contentTypeVersion="2" ma:contentTypeDescription="" ma:contentTypeScope="" ma:versionID="0ef0c075073d1930ed274fcb0ebdf8d2">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49A62C-F8D7-4EB8-8EE9-3D71442C0315}">
  <ds:schemaRefs>
    <ds:schemaRef ds:uri="8B97BE19-CDDD-400E-817A-CFDD13F7EC12"/>
    <ds:schemaRef ds:uri="http://purl.org/dc/terms/"/>
    <ds:schemaRef ds:uri="http://www.w3.org/XML/1998/namespace"/>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E1E83444-C730-4F01-8089-834DCC7BEC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1A0FB5B-231C-41CC-B8B8-58467C8FD9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30240</TotalTime>
  <Words>966</Words>
  <Application>Microsoft Office PowerPoint</Application>
  <PresentationFormat>A4 210 x 297 mm</PresentationFormat>
  <Paragraphs>110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4</vt:i4>
      </vt:variant>
      <vt:variant>
        <vt:lpstr>スライド タイトル</vt:lpstr>
      </vt:variant>
      <vt:variant>
        <vt:i4>1</vt:i4>
      </vt:variant>
    </vt:vector>
  </HeadingPairs>
  <TitlesOfParts>
    <vt:vector size="11" baseType="lpstr">
      <vt:lpstr>Meiryo UI</vt:lpstr>
      <vt:lpstr>ＭＳ Ｐゴシック</vt:lpstr>
      <vt:lpstr>メイリオ</vt:lpstr>
      <vt:lpstr>游ゴシック</vt:lpstr>
      <vt:lpstr>Arial</vt:lpstr>
      <vt:lpstr>Calibri</vt:lpstr>
      <vt:lpstr>デザインの設定</vt:lpstr>
      <vt:lpstr>1_デザインの設定</vt:lpstr>
      <vt:lpstr>2_デザインの設定</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三浦 成智(miura-shigenori.k66)</cp:lastModifiedBy>
  <cp:revision>23</cp:revision>
  <cp:lastPrinted>2021-05-10T09:02:08Z</cp:lastPrinted>
  <dcterms:created xsi:type="dcterms:W3CDTF">2011-09-15T10:17:58Z</dcterms:created>
  <dcterms:modified xsi:type="dcterms:W3CDTF">2021-05-10T09:06:44Z</dcterms:modified>
</cp:coreProperties>
</file>